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1" r:id="rId1"/>
  </p:sldMasterIdLst>
  <p:notesMasterIdLst>
    <p:notesMasterId r:id="rId29"/>
  </p:notesMasterIdLst>
  <p:sldIdLst>
    <p:sldId id="256" r:id="rId2"/>
    <p:sldId id="362" r:id="rId3"/>
    <p:sldId id="364" r:id="rId4"/>
    <p:sldId id="368" r:id="rId5"/>
    <p:sldId id="408" r:id="rId6"/>
    <p:sldId id="421" r:id="rId7"/>
    <p:sldId id="407" r:id="rId8"/>
    <p:sldId id="420" r:id="rId9"/>
    <p:sldId id="419" r:id="rId10"/>
    <p:sldId id="401" r:id="rId11"/>
    <p:sldId id="413" r:id="rId12"/>
    <p:sldId id="422" r:id="rId13"/>
    <p:sldId id="423" r:id="rId14"/>
    <p:sldId id="424" r:id="rId15"/>
    <p:sldId id="425" r:id="rId16"/>
    <p:sldId id="426" r:id="rId17"/>
    <p:sldId id="427" r:id="rId18"/>
    <p:sldId id="428" r:id="rId19"/>
    <p:sldId id="429" r:id="rId20"/>
    <p:sldId id="430" r:id="rId21"/>
    <p:sldId id="431" r:id="rId22"/>
    <p:sldId id="432" r:id="rId23"/>
    <p:sldId id="436" r:id="rId24"/>
    <p:sldId id="437" r:id="rId25"/>
    <p:sldId id="433" r:id="rId26"/>
    <p:sldId id="434" r:id="rId27"/>
    <p:sldId id="43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235AE-4C38-4C16-AAE8-E5DB9181E816}">
          <p14:sldIdLst>
            <p14:sldId id="256"/>
            <p14:sldId id="362"/>
            <p14:sldId id="364"/>
            <p14:sldId id="368"/>
            <p14:sldId id="408"/>
            <p14:sldId id="421"/>
            <p14:sldId id="407"/>
            <p14:sldId id="420"/>
            <p14:sldId id="419"/>
            <p14:sldId id="401"/>
            <p14:sldId id="413"/>
            <p14:sldId id="422"/>
            <p14:sldId id="423"/>
            <p14:sldId id="424"/>
            <p14:sldId id="425"/>
            <p14:sldId id="426"/>
            <p14:sldId id="427"/>
            <p14:sldId id="428"/>
            <p14:sldId id="429"/>
            <p14:sldId id="430"/>
            <p14:sldId id="431"/>
            <p14:sldId id="432"/>
            <p14:sldId id="436"/>
            <p14:sldId id="437"/>
            <p14:sldId id="433"/>
            <p14:sldId id="434"/>
            <p14:sldId id="4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A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ai Sorin Stupariu" userId="9325f0a2-807e-4494-81c6-34e78a3af472" providerId="ADAL" clId="{8357912E-5E7B-41F1-B99C-93CBB372427B}"/>
    <pc:docChg chg="modSld">
      <pc:chgData name="Mihai Sorin Stupariu" userId="9325f0a2-807e-4494-81c6-34e78a3af472" providerId="ADAL" clId="{8357912E-5E7B-41F1-B99C-93CBB372427B}" dt="2024-03-17T18:46:42.125" v="1" actId="20577"/>
      <pc:docMkLst>
        <pc:docMk/>
      </pc:docMkLst>
      <pc:sldChg chg="modSp mod">
        <pc:chgData name="Mihai Sorin Stupariu" userId="9325f0a2-807e-4494-81c6-34e78a3af472" providerId="ADAL" clId="{8357912E-5E7B-41F1-B99C-93CBB372427B}" dt="2024-03-17T18:46:42.125" v="1" actId="20577"/>
        <pc:sldMkLst>
          <pc:docMk/>
          <pc:sldMk cId="3840909421" sldId="256"/>
        </pc:sldMkLst>
        <pc:spChg chg="mod">
          <ac:chgData name="Mihai Sorin Stupariu" userId="9325f0a2-807e-4494-81c6-34e78a3af472" providerId="ADAL" clId="{8357912E-5E7B-41F1-B99C-93CBB372427B}" dt="2024-03-17T18:46:42.125" v="1" actId="20577"/>
          <ac:spMkLst>
            <pc:docMk/>
            <pc:sldMk cId="3840909421" sldId="256"/>
            <ac:spMk id="3" creationId="{E9CB0EF9-0780-DB11-85D8-1EED3A2A3FD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8ADED-99B5-4593-AC97-948B10095E73}" type="datetimeFigureOut">
              <a:rPr lang="en-GB" smtClean="0"/>
              <a:t>28/04/2025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07B23-44BF-4274-99EE-5A1AB3FC95D8}" type="slidenum">
              <a:rPr lang="en-GB" smtClean="0"/>
              <a:t>‹#›</a:t>
            </a:fld>
            <a:endParaRPr lang="en-GB"/>
          </a:p>
        </p:txBody>
      </p:sp>
    </p:spTree>
    <p:extLst>
      <p:ext uri="{BB962C8B-B14F-4D97-AF65-F5344CB8AC3E}">
        <p14:creationId xmlns:p14="http://schemas.microsoft.com/office/powerpoint/2010/main" val="70743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907B23-44BF-4274-99EE-5A1AB3FC95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298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C1E1FAD-7351-4908-963A-08EA8E4AB7A0}" type="datetimeFigureOut">
              <a:rPr lang="en-US" smtClean="0"/>
              <a:t>4/28/2025</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1CF2D47E-0AF1-4C27-801F-64E3E5BF7F72}"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4899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390438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4567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960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1128596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6287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55847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303778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410555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60416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49367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E1FAD-7351-4908-963A-08EA8E4AB7A0}" type="datetimeFigureOut">
              <a:rPr lang="en-US" smtClean="0"/>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3831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3718897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556848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1E1FAD-7351-4908-963A-08EA8E4AB7A0}" type="datetimeFigureOut">
              <a:rPr lang="en-US" smtClean="0"/>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0130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1E1FAD-7351-4908-963A-08EA8E4AB7A0}" type="datetimeFigureOut">
              <a:rPr lang="en-US" smtClean="0"/>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1536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pPr/>
              <a:t>4/28/2025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dirty="0"/>
          </a:p>
        </p:txBody>
      </p:sp>
    </p:spTree>
    <p:extLst>
      <p:ext uri="{BB962C8B-B14F-4D97-AF65-F5344CB8AC3E}">
        <p14:creationId xmlns:p14="http://schemas.microsoft.com/office/powerpoint/2010/main" val="2583291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1E1FAD-7351-4908-963A-08EA8E4AB7A0}" type="datetimeFigureOut">
              <a:rPr lang="en-US" smtClean="0"/>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1551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C1E1FAD-7351-4908-963A-08EA8E4AB7A0}" type="datetimeFigureOut">
              <a:rPr lang="en-US" smtClean="0"/>
              <a:pPr/>
              <a:t>4/28/2025</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1967770090"/>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ngroup.com/articles/progress-indicator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www.nngroup.com/articles/breadcrumbs/" TargetMode="External"/><Relationship Id="rId4" Type="http://schemas.openxmlformats.org/officeDocument/2006/relationships/hyperlink" Target="https://www.nngroup.com/articles/breadcrumb-navigation-usefu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www.nngroup.com/articles/journey-centric-design/" TargetMode="External"/><Relationship Id="rId5" Type="http://schemas.openxmlformats.org/officeDocument/2006/relationships/hyperlink" Target="https://www.nngroup.com/articles/journey-mapping-101/" TargetMode="External"/><Relationship Id="rId4" Type="http://schemas.openxmlformats.org/officeDocument/2006/relationships/hyperlink" Target="https://www.nngroup.com/articles/personas-jobs-be-do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algolia.com/blog/ux/search-filter-ux-best-practic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ngroup.com/articles/mobile-microsession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bootcamp.uxdesign.cc/show-dont-tell-1b1882d2fb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hyperlink" Target="https://www.nngroup.com/articles/web-form-design/"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hyperlink" Target="https://www.w3.org/WAI/WCAG21/Techniques/general/G85"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143-C00F-011F-D6D3-E661091ABCD1}"/>
              </a:ext>
            </a:extLst>
          </p:cNvPr>
          <p:cNvSpPr>
            <a:spLocks noGrp="1"/>
          </p:cNvSpPr>
          <p:nvPr>
            <p:ph type="ctrTitle"/>
          </p:nvPr>
        </p:nvSpPr>
        <p:spPr>
          <a:xfrm>
            <a:off x="7464612" y="1275959"/>
            <a:ext cx="4087306" cy="2889114"/>
          </a:xfrm>
        </p:spPr>
        <p:txBody>
          <a:bodyPr anchor="b">
            <a:normAutofit/>
          </a:bodyPr>
          <a:lstStyle/>
          <a:p>
            <a:pPr algn="l"/>
            <a:r>
              <a:rPr lang="en-GB" sz="3400" b="1" i="0" dirty="0" err="1">
                <a:latin typeface="Courier New" panose="02070309020205020404" pitchFamily="49" charset="0"/>
                <a:ea typeface="Tahoma" panose="020B0604030504040204" pitchFamily="34" charset="0"/>
                <a:cs typeface="Courier New" panose="02070309020205020404" pitchFamily="49" charset="0"/>
              </a:rPr>
              <a:t>Experien</a:t>
            </a:r>
            <a:r>
              <a:rPr lang="ro-RO" sz="3400" b="1" i="0" dirty="0">
                <a:latin typeface="Courier New" panose="02070309020205020404" pitchFamily="49" charset="0"/>
                <a:ea typeface="Tahoma" panose="020B0604030504040204" pitchFamily="34" charset="0"/>
                <a:cs typeface="Courier New" panose="02070309020205020404" pitchFamily="49" charset="0"/>
              </a:rPr>
              <a:t>ța de utilizare și interacțiunea cu utilizatorul</a:t>
            </a:r>
            <a:br>
              <a:rPr lang="ro-RO" sz="3400" b="1" i="0" dirty="0">
                <a:latin typeface="Courier New" panose="02070309020205020404" pitchFamily="49" charset="0"/>
                <a:ea typeface="Tahoma" panose="020B0604030504040204" pitchFamily="34" charset="0"/>
                <a:cs typeface="Courier New" panose="02070309020205020404" pitchFamily="49" charset="0"/>
              </a:rPr>
            </a:br>
            <a:r>
              <a:rPr lang="ro-RO" sz="3400" b="1" i="0" dirty="0">
                <a:latin typeface="Courier New" panose="02070309020205020404" pitchFamily="49" charset="0"/>
                <a:ea typeface="Tahoma" panose="020B0604030504040204" pitchFamily="34" charset="0"/>
                <a:cs typeface="Courier New" panose="02070309020205020404" pitchFamily="49" charset="0"/>
              </a:rPr>
              <a:t>UX/UI Design</a:t>
            </a:r>
            <a:endParaRPr lang="en-GB" sz="3400" b="1" i="0" dirty="0">
              <a:latin typeface="Courier New" panose="02070309020205020404" pitchFamily="49" charset="0"/>
              <a:ea typeface="Tahoma" panose="020B060403050404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E9CB0EF9-0780-DB11-85D8-1EED3A2A3FD0}"/>
              </a:ext>
            </a:extLst>
          </p:cNvPr>
          <p:cNvSpPr>
            <a:spLocks noGrp="1"/>
          </p:cNvSpPr>
          <p:nvPr>
            <p:ph type="subTitle" idx="1"/>
          </p:nvPr>
        </p:nvSpPr>
        <p:spPr>
          <a:xfrm>
            <a:off x="7464612" y="4750893"/>
            <a:ext cx="4087305" cy="1147863"/>
          </a:xfrm>
        </p:spPr>
        <p:txBody>
          <a:bodyPr anchor="t">
            <a:normAutofit/>
          </a:bodyPr>
          <a:lstStyle/>
          <a:p>
            <a:pPr algn="l"/>
            <a:r>
              <a:rPr lang="ro-RO" sz="2000" b="1" dirty="0">
                <a:latin typeface="Courier New" panose="02070309020205020404" pitchFamily="49" charset="0"/>
                <a:cs typeface="Courier New" panose="02070309020205020404" pitchFamily="49" charset="0"/>
              </a:rPr>
              <a:t>Mihai-Sorin Stupariu</a:t>
            </a:r>
          </a:p>
          <a:p>
            <a:pPr algn="l"/>
            <a:r>
              <a:rPr lang="ro-RO" sz="2000" b="1" dirty="0">
                <a:latin typeface="Courier New" panose="02070309020205020404" pitchFamily="49" charset="0"/>
                <a:cs typeface="Courier New" panose="02070309020205020404" pitchFamily="49" charset="0"/>
              </a:rPr>
              <a:t>202</a:t>
            </a:r>
            <a:r>
              <a:rPr lang="en-GB" sz="2000" b="1" dirty="0">
                <a:latin typeface="Courier New" panose="02070309020205020404" pitchFamily="49" charset="0"/>
                <a:cs typeface="Courier New" panose="02070309020205020404" pitchFamily="49" charset="0"/>
              </a:rPr>
              <a:t>3</a:t>
            </a:r>
            <a:r>
              <a:rPr lang="ro-RO" sz="2000" b="1" dirty="0">
                <a:latin typeface="Courier New" panose="02070309020205020404" pitchFamily="49" charset="0"/>
                <a:cs typeface="Courier New" panose="02070309020205020404" pitchFamily="49" charset="0"/>
              </a:rPr>
              <a:t>-202</a:t>
            </a:r>
            <a:r>
              <a:rPr lang="en-GB" sz="2000" b="1">
                <a:latin typeface="Courier New" panose="02070309020205020404" pitchFamily="49" charset="0"/>
                <a:cs typeface="Courier New" panose="02070309020205020404" pitchFamily="49" charset="0"/>
              </a:rPr>
              <a:t>4</a:t>
            </a:r>
            <a:endParaRPr lang="en-GB" sz="2000" b="1" dirty="0">
              <a:latin typeface="Courier New" panose="02070309020205020404" pitchFamily="49" charset="0"/>
              <a:cs typeface="Courier New" panose="02070309020205020404" pitchFamily="49" charset="0"/>
            </a:endParaRPr>
          </a:p>
        </p:txBody>
      </p:sp>
      <p:pic>
        <p:nvPicPr>
          <p:cNvPr id="20" name="Picture 3" descr="Lightbulb idea concept">
            <a:extLst>
              <a:ext uri="{FF2B5EF4-FFF2-40B4-BE49-F238E27FC236}">
                <a16:creationId xmlns:a16="http://schemas.microsoft.com/office/drawing/2014/main" id="{A636C389-5482-1FDB-2F0A-A5A010A48910}"/>
              </a:ext>
            </a:extLst>
          </p:cNvPr>
          <p:cNvPicPr>
            <a:picLocks noChangeAspect="1"/>
          </p:cNvPicPr>
          <p:nvPr/>
        </p:nvPicPr>
        <p:blipFill rotWithShape="1">
          <a:blip r:embed="rId2"/>
          <a:srcRect r="3158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8409094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0"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F2A94A-0481-521E-3EB4-9E75519A989F}"/>
              </a:ext>
            </a:extLst>
          </p:cNvPr>
          <p:cNvSpPr txBox="1"/>
          <p:nvPr/>
        </p:nvSpPr>
        <p:spPr>
          <a:xfrm>
            <a:off x="4739012" y="1589558"/>
            <a:ext cx="6341495" cy="3796738"/>
          </a:xfrm>
          <a:prstGeom prst="rect">
            <a:avLst/>
          </a:prstGeom>
        </p:spPr>
        <p:txBody>
          <a:bodyPr vert="horz" lIns="91440" tIns="45720" rIns="91440" bIns="45720" rtlCol="0" anchor="ctr">
            <a:normAutofit lnSpcReduction="10000"/>
          </a:bodyPr>
          <a:lstStyle/>
          <a:p>
            <a:pPr marL="342900" indent="-342900">
              <a:buFont typeface="Arial" panose="020B0604020202020204" pitchFamily="34" charset="0"/>
              <a:buChar char="•"/>
            </a:pPr>
            <a:r>
              <a:rPr lang="ro-RO" sz="2400" dirty="0">
                <a:latin typeface="Tahoma" panose="020B0604030504040204" pitchFamily="34" charset="0"/>
                <a:ea typeface="Tahoma" panose="020B0604030504040204" pitchFamily="34" charset="0"/>
                <a:cs typeface="Tahoma" panose="020B0604030504040204" pitchFamily="34" charset="0"/>
              </a:rPr>
              <a:t>Reîncărcarea formularelor</a:t>
            </a:r>
          </a:p>
          <a:p>
            <a:pPr marL="800100" lvl="1" indent="-342900">
              <a:buFont typeface="Courier New" panose="02070309020205020404" pitchFamily="49" charset="0"/>
              <a:buChar char="o"/>
            </a:pPr>
            <a:r>
              <a:rPr lang="ro-RO" sz="2000" dirty="0">
                <a:latin typeface="Tahoma" panose="020B0604030504040204" pitchFamily="34" charset="0"/>
                <a:ea typeface="Tahoma" panose="020B0604030504040204" pitchFamily="34" charset="0"/>
                <a:cs typeface="Tahoma" panose="020B0604030504040204" pitchFamily="34" charset="0"/>
              </a:rPr>
              <a:t>Datele să fie șterse doar când utilizatorul abandonează în mod explicit completarea (de exemplu salvarea datelor în cazul reîncărcării) - recomandate cererea explicită a permisiunii, avertisment</a:t>
            </a:r>
          </a:p>
          <a:p>
            <a:pPr marL="800100" lvl="1" indent="-342900">
              <a:buFont typeface="Courier New" panose="02070309020205020404" pitchFamily="49" charset="0"/>
              <a:buChar char="o"/>
            </a:pPr>
            <a:r>
              <a:rPr lang="ro-RO" sz="2000" dirty="0">
                <a:latin typeface="Tahoma" panose="020B0604030504040204" pitchFamily="34" charset="0"/>
                <a:ea typeface="Tahoma" panose="020B0604030504040204" pitchFamily="34" charset="0"/>
                <a:cs typeface="Tahoma" panose="020B0604030504040204" pitchFamily="34" charset="0"/>
              </a:rPr>
              <a:t>Exemplu de echilibru între aspectul tehnic și experiența de utilizare</a:t>
            </a:r>
          </a:p>
          <a:p>
            <a:pPr marL="800100" lvl="1" indent="-342900">
              <a:buFont typeface="Courier New" panose="02070309020205020404" pitchFamily="49" charset="0"/>
              <a:buChar char="o"/>
            </a:pPr>
            <a:r>
              <a:rPr lang="ro-RO" sz="2000" dirty="0">
                <a:latin typeface="Tahoma" panose="020B0604030504040204" pitchFamily="34" charset="0"/>
                <a:ea typeface="Tahoma" panose="020B0604030504040204" pitchFamily="34" charset="0"/>
                <a:cs typeface="Tahoma" panose="020B0604030504040204" pitchFamily="34" charset="0"/>
              </a:rPr>
              <a:t>Util: revenire la punctul de pornire</a:t>
            </a:r>
          </a:p>
          <a:p>
            <a:pPr marL="800100" lvl="1" indent="-342900">
              <a:buFont typeface="Courier New" panose="02070309020205020404" pitchFamily="49" charset="0"/>
              <a:buChar char="o"/>
            </a:pPr>
            <a:r>
              <a:rPr lang="ro-RO" sz="2000" dirty="0">
                <a:latin typeface="Tahoma" panose="020B0604030504040204" pitchFamily="34" charset="0"/>
                <a:ea typeface="Tahoma" panose="020B0604030504040204" pitchFamily="34" charset="0"/>
                <a:cs typeface="Tahoma" panose="020B0604030504040204" pitchFamily="34" charset="0"/>
              </a:rPr>
              <a:t>Să nu fie reîncărcat în timpul utilizării</a:t>
            </a:r>
          </a:p>
          <a:p>
            <a:pPr marL="800100" lvl="1" indent="-342900">
              <a:buFont typeface="Courier New" panose="02070309020205020404" pitchFamily="49" charset="0"/>
              <a:buChar char="o"/>
            </a:pPr>
            <a:r>
              <a:rPr lang="ro-RO" sz="2000" dirty="0">
                <a:latin typeface="Tahoma" panose="020B0604030504040204" pitchFamily="34" charset="0"/>
                <a:ea typeface="Tahoma" panose="020B0604030504040204" pitchFamily="34" charset="0"/>
                <a:cs typeface="Tahoma" panose="020B0604030504040204" pitchFamily="34" charset="0"/>
              </a:rPr>
              <a:t>Utilizatorul să aibă opțiunea de reîncărcare (manuală) în timpul utilizării</a:t>
            </a:r>
          </a:p>
          <a:p>
            <a:pPr marL="800100" lvl="1" indent="-228600" defTabSz="914400">
              <a:lnSpc>
                <a:spcPct val="120000"/>
              </a:lnSpc>
              <a:spcAft>
                <a:spcPts val="600"/>
              </a:spcAft>
              <a:buClr>
                <a:schemeClr val="accent1"/>
              </a:buClr>
              <a:buSzPct val="160000"/>
              <a:buFont typeface="Arial" panose="020B0604020202020204" pitchFamily="34" charset="0"/>
              <a:buChar char="•"/>
            </a:pPr>
            <a:endParaRPr lang="en-US" cap="all" dirty="0"/>
          </a:p>
        </p:txBody>
      </p:sp>
      <p:pic>
        <p:nvPicPr>
          <p:cNvPr id="8" name="Picture 7">
            <a:extLst>
              <a:ext uri="{FF2B5EF4-FFF2-40B4-BE49-F238E27FC236}">
                <a16:creationId xmlns:a16="http://schemas.microsoft.com/office/drawing/2014/main" id="{3EFE0235-46C3-EEB7-DAE5-CDE97AF98A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1964" y="1465849"/>
            <a:ext cx="3750580" cy="2734676"/>
          </a:xfrm>
          <a:prstGeom prst="rect">
            <a:avLst/>
          </a:prstGeom>
        </p:spPr>
      </p:pic>
    </p:spTree>
    <p:extLst>
      <p:ext uri="{BB962C8B-B14F-4D97-AF65-F5344CB8AC3E}">
        <p14:creationId xmlns:p14="http://schemas.microsoft.com/office/powerpoint/2010/main" val="1078129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Numere de telefon</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Utilizatorii să poată introduce numere de telefon în formatul dorit de ei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Aspect important: dacă un număr de telefon este realmente important pentru aplicație și trebuie colectat</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Pentru aplicații mobile: caracteristici native ale dispozitivului</a:t>
            </a: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40034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Meniuri de tip </a:t>
            </a:r>
            <a:r>
              <a:rPr lang="ro-RO" sz="2400" i="1" cap="none" dirty="0">
                <a:latin typeface="Tahoma" panose="020B0604030504040204" pitchFamily="34" charset="0"/>
                <a:ea typeface="Tahoma" panose="020B0604030504040204" pitchFamily="34" charset="0"/>
                <a:cs typeface="Tahoma" panose="020B0604030504040204" pitchFamily="34" charset="0"/>
              </a:rPr>
              <a:t>drop-down </a:t>
            </a:r>
            <a:r>
              <a:rPr lang="ro-RO" sz="2400" cap="none" dirty="0">
                <a:latin typeface="Tahoma" panose="020B0604030504040204" pitchFamily="34" charset="0"/>
                <a:ea typeface="Tahoma" panose="020B0604030504040204" pitchFamily="34" charset="0"/>
                <a:cs typeface="Tahoma" panose="020B0604030504040204" pitchFamily="34" charset="0"/>
              </a:rPr>
              <a:t>pentru date</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t>
            </a:r>
            <a:r>
              <a:rPr lang="ro-RO" i="1" cap="none" dirty="0">
                <a:latin typeface="Tahoma" panose="020B0604030504040204" pitchFamily="34" charset="0"/>
                <a:ea typeface="Tahoma" panose="020B0604030504040204" pitchFamily="34" charset="0"/>
                <a:cs typeface="Tahoma" panose="020B0604030504040204" pitchFamily="34" charset="0"/>
              </a:rPr>
              <a:t>Drop-down </a:t>
            </a:r>
            <a:r>
              <a:rPr lang="ro-RO" cap="none" dirty="0">
                <a:latin typeface="Tahoma" panose="020B0604030504040204" pitchFamily="34" charset="0"/>
                <a:ea typeface="Tahoma" panose="020B0604030504040204" pitchFamily="34" charset="0"/>
                <a:cs typeface="Tahoma" panose="020B0604030504040204" pitchFamily="34" charset="0"/>
              </a:rPr>
              <a:t>pentru dată/lună, câmp numeric pentru an</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Soluții de </a:t>
            </a:r>
            <a:r>
              <a:rPr lang="ro-RO" i="1" cap="none" dirty="0">
                <a:latin typeface="Tahoma" panose="020B0604030504040204" pitchFamily="34" charset="0"/>
                <a:ea typeface="Tahoma" panose="020B0604030504040204" pitchFamily="34" charset="0"/>
                <a:cs typeface="Tahoma" panose="020B0604030504040204" pitchFamily="34" charset="0"/>
              </a:rPr>
              <a:t>design </a:t>
            </a:r>
            <a:r>
              <a:rPr lang="ro-RO" cap="none" dirty="0">
                <a:latin typeface="Tahoma" panose="020B0604030504040204" pitchFamily="34" charset="0"/>
                <a:ea typeface="Tahoma" panose="020B0604030504040204" pitchFamily="34" charset="0"/>
                <a:cs typeface="Tahoma" panose="020B0604030504040204" pitchFamily="34" charset="0"/>
              </a:rPr>
              <a:t>responsiv bazate pe caracteristici native ale dispozitivelor acolo unde este posibil (de exemplu </a:t>
            </a:r>
            <a:r>
              <a:rPr lang="ro-RO" i="1" cap="none" dirty="0">
                <a:latin typeface="Tahoma" panose="020B0604030504040204" pitchFamily="34" charset="0"/>
                <a:ea typeface="Tahoma" panose="020B0604030504040204" pitchFamily="34" charset="0"/>
                <a:cs typeface="Tahoma" panose="020B0604030504040204" pitchFamily="34" charset="0"/>
              </a:rPr>
              <a:t>date picker</a:t>
            </a:r>
            <a:r>
              <a:rPr lang="ro-RO" cap="none" dirty="0">
                <a:latin typeface="Tahoma" panose="020B0604030504040204" pitchFamily="34" charset="0"/>
                <a:ea typeface="Tahoma" panose="020B0604030504040204" pitchFamily="34" charset="0"/>
                <a:cs typeface="Tahoma" panose="020B0604030504040204" pitchFamily="34" charset="0"/>
              </a:rPr>
              <a:t>)</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Excepții/adaptare pentru sistemele de tip </a:t>
            </a:r>
            <a:r>
              <a:rPr lang="ro-RO" i="1" cap="none" dirty="0">
                <a:latin typeface="Tahoma" panose="020B0604030504040204" pitchFamily="34" charset="0"/>
                <a:ea typeface="Tahoma" panose="020B0604030504040204" pitchFamily="34" charset="0"/>
                <a:cs typeface="Tahoma" panose="020B0604030504040204" pitchFamily="34" charset="0"/>
              </a:rPr>
              <a:t>enterprise</a:t>
            </a:r>
            <a:endParaRPr lang="ro-RO" cap="none" dirty="0">
              <a:latin typeface="Tahoma" panose="020B0604030504040204" pitchFamily="34" charset="0"/>
              <a:ea typeface="Tahoma" panose="020B0604030504040204" pitchFamily="34" charset="0"/>
              <a:cs typeface="Tahoma" panose="020B0604030504040204" pitchFamily="34" charset="0"/>
            </a:endParaRP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057232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Plata cu cardul</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Există deja un model mental legat de astfel de plăți</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Colectarea minimului de informații (nr card, data expirării, cod CVV). Nu informații inutile pentru plată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Caractere cât mai ușor de citit, introducere a numărului fără spații, dar splitare vizuală. Dacă este introdus un spațiu, acesta poate fi eliminat.</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Eventual text ajutător (unde poate fi citit CVV)</a:t>
            </a:r>
          </a:p>
          <a:p>
            <a:pPr lvl="1">
              <a:buClrTx/>
              <a:buFont typeface="Courier New" panose="02070309020205020404" pitchFamily="49" charset="0"/>
              <a:buChar char="o"/>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048494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Coduri poștale</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Formatul este variabil pe mapamond</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Eventuală validare pe componenta server</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Servicii de tip </a:t>
            </a:r>
            <a:r>
              <a:rPr lang="ro-RO" i="1" cap="none" dirty="0">
                <a:latin typeface="Tahoma" panose="020B0604030504040204" pitchFamily="34" charset="0"/>
                <a:ea typeface="Tahoma" panose="020B0604030504040204" pitchFamily="34" charset="0"/>
                <a:cs typeface="Tahoma" panose="020B0604030504040204" pitchFamily="34" charset="0"/>
              </a:rPr>
              <a:t>Live lookup</a:t>
            </a:r>
            <a:r>
              <a:rPr lang="en-GB" i="1" cap="none" dirty="0">
                <a:latin typeface="Tahoma" panose="020B0604030504040204" pitchFamily="34" charset="0"/>
                <a:ea typeface="Tahoma" panose="020B0604030504040204" pitchFamily="34" charset="0"/>
                <a:cs typeface="Tahoma" panose="020B0604030504040204" pitchFamily="34" charset="0"/>
              </a:rPr>
              <a:t> </a:t>
            </a:r>
            <a:r>
              <a:rPr lang="en-GB" cap="none" dirty="0">
                <a:latin typeface="Tahoma" panose="020B0604030504040204" pitchFamily="34" charset="0"/>
                <a:ea typeface="Tahoma" panose="020B0604030504040204" pitchFamily="34" charset="0"/>
                <a:cs typeface="Tahoma" panose="020B0604030504040204" pitchFamily="34" charset="0"/>
              </a:rPr>
              <a:t>(list</a:t>
            </a:r>
            <a:r>
              <a:rPr lang="ro-RO" cap="none" dirty="0">
                <a:latin typeface="Tahoma" panose="020B0604030504040204" pitchFamily="34" charset="0"/>
                <a:ea typeface="Tahoma" panose="020B0604030504040204" pitchFamily="34" charset="0"/>
                <a:cs typeface="Tahoma" panose="020B0604030504040204" pitchFamily="34" charset="0"/>
              </a:rPr>
              <a:t>ă</a:t>
            </a:r>
            <a:r>
              <a:rPr lang="en-GB" cap="none" dirty="0">
                <a:latin typeface="Tahoma" panose="020B0604030504040204" pitchFamily="34" charset="0"/>
                <a:ea typeface="Tahoma" panose="020B0604030504040204" pitchFamily="34" charset="0"/>
                <a:cs typeface="Tahoma" panose="020B0604030504040204" pitchFamily="34" charset="0"/>
              </a:rPr>
              <a:t> de </a:t>
            </a:r>
            <a:r>
              <a:rPr lang="en-GB" cap="none" dirty="0" err="1">
                <a:latin typeface="Tahoma" panose="020B0604030504040204" pitchFamily="34" charset="0"/>
                <a:ea typeface="Tahoma" panose="020B0604030504040204" pitchFamily="34" charset="0"/>
                <a:cs typeface="Tahoma" panose="020B0604030504040204" pitchFamily="34" charset="0"/>
              </a:rPr>
              <a:t>posibile</a:t>
            </a:r>
            <a:r>
              <a:rPr lang="en-GB" cap="none" dirty="0">
                <a:latin typeface="Tahoma" panose="020B0604030504040204" pitchFamily="34" charset="0"/>
                <a:ea typeface="Tahoma" panose="020B0604030504040204" pitchFamily="34" charset="0"/>
                <a:cs typeface="Tahoma" panose="020B0604030504040204" pitchFamily="34" charset="0"/>
              </a:rPr>
              <a:t> </a:t>
            </a:r>
            <a:r>
              <a:rPr lang="en-GB" cap="none" dirty="0" err="1">
                <a:latin typeface="Tahoma" panose="020B0604030504040204" pitchFamily="34" charset="0"/>
                <a:ea typeface="Tahoma" panose="020B0604030504040204" pitchFamily="34" charset="0"/>
                <a:cs typeface="Tahoma" panose="020B0604030504040204" pitchFamily="34" charset="0"/>
              </a:rPr>
              <a:t>adrese</a:t>
            </a:r>
            <a:r>
              <a:rPr lang="en-GB" cap="none" dirty="0">
                <a:latin typeface="Tahoma" panose="020B0604030504040204" pitchFamily="34" charset="0"/>
                <a:ea typeface="Tahoma" panose="020B0604030504040204" pitchFamily="34" charset="0"/>
                <a:cs typeface="Tahoma" panose="020B0604030504040204" pitchFamily="34" charset="0"/>
              </a:rPr>
              <a:t>)</a:t>
            </a:r>
            <a:endParaRPr lang="ro-RO" cap="none" dirty="0">
              <a:latin typeface="Tahoma" panose="020B0604030504040204" pitchFamily="34" charset="0"/>
              <a:ea typeface="Tahoma" panose="020B0604030504040204" pitchFamily="34" charset="0"/>
              <a:cs typeface="Tahoma" panose="020B0604030504040204" pitchFamily="34" charset="0"/>
            </a:endParaRP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La completarea adresei: țara la început (evitarea situației în care o alegere greșită a țării duce la ștergerea câmpurilor anterior completate)</a:t>
            </a:r>
          </a:p>
        </p:txBody>
      </p:sp>
    </p:spTree>
    <p:extLst>
      <p:ext uri="{BB962C8B-B14F-4D97-AF65-F5344CB8AC3E}">
        <p14:creationId xmlns:p14="http://schemas.microsoft.com/office/powerpoint/2010/main" val="3584200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fontScale="92500" lnSpcReduction="10000"/>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Sume pentru plăți</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Este recomandat ca utilizatorul să introducă suma completă, eventual cu zecimală (dacă aceasta nu apare se consideră număr întreg)</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Eventual indicat care este caracterul utilizat pentru separarea zecimalelor / miilor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Adăugarea valorii zecimale separat în interfața de utilizare poate genera confuzii</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Indicarea unor valori prestabilite (de exemplu pentru donații).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NU sistem de indicare a sumei plătite folosind incrementarea unei valori.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Esențial: la final să existe un pas în care utilizatorul să poată vizualiza suma plătită și să confirme</a:t>
            </a:r>
          </a:p>
        </p:txBody>
      </p:sp>
    </p:spTree>
    <p:extLst>
      <p:ext uri="{BB962C8B-B14F-4D97-AF65-F5344CB8AC3E}">
        <p14:creationId xmlns:p14="http://schemas.microsoft.com/office/powerpoint/2010/main" val="1664587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56186" y="0"/>
            <a:ext cx="6940489" cy="1151965"/>
          </a:xfrm>
        </p:spPr>
        <p:txBody>
          <a:bodyPr>
            <a:normAutofit fontScale="90000"/>
          </a:bodyPr>
          <a:lstStyle/>
          <a:p>
            <a:r>
              <a:rPr lang="ro-RO" sz="4300" cap="none" dirty="0">
                <a:latin typeface="Tahoma" panose="020B0604030504040204" pitchFamily="34" charset="0"/>
                <a:ea typeface="Tahoma" panose="020B0604030504040204" pitchFamily="34" charset="0"/>
                <a:cs typeface="Tahoma" panose="020B0604030504040204" pitchFamily="34" charset="0"/>
              </a:rPr>
              <a:t>Datele utilizatorilor (</a:t>
            </a:r>
            <a:r>
              <a:rPr lang="ro-RO" sz="4300" i="1" cap="none" dirty="0">
                <a:latin typeface="Tahoma" panose="020B0604030504040204" pitchFamily="34" charset="0"/>
                <a:ea typeface="Tahoma" panose="020B0604030504040204" pitchFamily="34" charset="0"/>
                <a:cs typeface="Tahoma" panose="020B0604030504040204" pitchFamily="34" charset="0"/>
              </a:rPr>
              <a:t>user data</a:t>
            </a:r>
            <a:r>
              <a:rPr lang="ro-RO" sz="4300" cap="none" dirty="0">
                <a:latin typeface="Tahoma" panose="020B0604030504040204" pitchFamily="34" charset="0"/>
                <a:ea typeface="Tahoma" panose="020B0604030504040204" pitchFamily="34" charset="0"/>
                <a:cs typeface="Tahoma" panose="020B0604030504040204" pitchFamily="34" charset="0"/>
              </a:rPr>
              <a:t>)</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3" name="Picture 12" descr="White puzzle with one red piece">
            <a:extLst>
              <a:ext uri="{FF2B5EF4-FFF2-40B4-BE49-F238E27FC236}">
                <a16:creationId xmlns:a16="http://schemas.microsoft.com/office/drawing/2014/main" id="{03F261CC-1E3F-F1EC-B67D-17A0EB598515}"/>
              </a:ext>
            </a:extLst>
          </p:cNvPr>
          <p:cNvPicPr>
            <a:picLocks noChangeAspect="1"/>
          </p:cNvPicPr>
          <p:nvPr/>
        </p:nvPicPr>
        <p:blipFill rotWithShape="1">
          <a:blip r:embed="rId3"/>
          <a:srcRect l="30428" r="28825" b="2"/>
          <a:stretch/>
        </p:blipFill>
        <p:spPr>
          <a:xfrm>
            <a:off x="404226" y="10"/>
            <a:ext cx="3840480" cy="530158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701906" y="762000"/>
            <a:ext cx="6380777" cy="4612586"/>
          </a:xfrm>
        </p:spPr>
        <p:txBody>
          <a:bodyPr>
            <a:normAutofit/>
          </a:bodyPr>
          <a:lstStyle/>
          <a:p>
            <a:pPr>
              <a:buClrTx/>
            </a:pPr>
            <a:r>
              <a:rPr lang="ro-RO" sz="2400" cap="none" dirty="0">
                <a:latin typeface="Tahoma" panose="020B0604030504040204" pitchFamily="34" charset="0"/>
                <a:ea typeface="Tahoma" panose="020B0604030504040204" pitchFamily="34" charset="0"/>
                <a:cs typeface="Tahoma" panose="020B0604030504040204" pitchFamily="34" charset="0"/>
              </a:rPr>
              <a:t>Încărcarea imaginilor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Utilizatorul să poată selecta un fișier sau să realizeze o fotografie (îndeosebi pe dispozitive mobile/tablete) - utilizarea funcționalităților dispozitivului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Abordare adecvată dacă sunt selectate mai multe imagini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Opțiuni de editare a imaginii (decupare, rotire)</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Formate cât mai variate </a:t>
            </a:r>
          </a:p>
          <a:p>
            <a:pPr lvl="1">
              <a:buClrTx/>
              <a:buFont typeface="Courier New" panose="02070309020205020404" pitchFamily="49" charset="0"/>
              <a:buChar char="o"/>
            </a:pPr>
            <a:r>
              <a:rPr lang="ro-RO" cap="none" dirty="0">
                <a:latin typeface="Tahoma" panose="020B0604030504040204" pitchFamily="34" charset="0"/>
                <a:ea typeface="Tahoma" panose="020B0604030504040204" pitchFamily="34" charset="0"/>
                <a:cs typeface="Tahoma" panose="020B0604030504040204" pitchFamily="34" charset="0"/>
              </a:rPr>
              <a:t> Informații despre progresul încărcării imaginii </a:t>
            </a:r>
          </a:p>
          <a:p>
            <a:pPr marL="457200" lvl="1" indent="0">
              <a:buClrTx/>
              <a:buNone/>
            </a:pPr>
            <a:endParaRPr lang="ro-RO"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435712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54915C5-707B-4B29-9E6B-116367F8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0191" cy="6858000"/>
          </a:xfrm>
          <a:custGeom>
            <a:avLst/>
            <a:gdLst>
              <a:gd name="connsiteX0" fmla="*/ 1 w 4061802"/>
              <a:gd name="connsiteY0" fmla="*/ 0 h 6858000"/>
              <a:gd name="connsiteX1" fmla="*/ 4059081 w 4061802"/>
              <a:gd name="connsiteY1" fmla="*/ 0 h 6858000"/>
              <a:gd name="connsiteX2" fmla="*/ 4059081 w 4061802"/>
              <a:gd name="connsiteY2" fmla="*/ 2339825 h 6858000"/>
              <a:gd name="connsiteX3" fmla="*/ 4061802 w 4061802"/>
              <a:gd name="connsiteY3" fmla="*/ 2339683 h 6858000"/>
              <a:gd name="connsiteX4" fmla="*/ 4061802 w 4061802"/>
              <a:gd name="connsiteY4" fmla="*/ 3776054 h 6858000"/>
              <a:gd name="connsiteX5" fmla="*/ 4059081 w 4061802"/>
              <a:gd name="connsiteY5" fmla="*/ 3776199 h 6858000"/>
              <a:gd name="connsiteX6" fmla="*/ 4059081 w 4061802"/>
              <a:gd name="connsiteY6" fmla="*/ 6858000 h 6858000"/>
              <a:gd name="connsiteX7" fmla="*/ 1 w 4061802"/>
              <a:gd name="connsiteY7" fmla="*/ 6858000 h 6858000"/>
              <a:gd name="connsiteX8" fmla="*/ 1 w 4061802"/>
              <a:gd name="connsiteY8" fmla="*/ 3992604 h 6858000"/>
              <a:gd name="connsiteX9" fmla="*/ 0 w 4061802"/>
              <a:gd name="connsiteY9" fmla="*/ 3992604 h 6858000"/>
              <a:gd name="connsiteX10" fmla="*/ 0 w 4061802"/>
              <a:gd name="connsiteY10" fmla="*/ 2552279 h 6858000"/>
              <a:gd name="connsiteX11" fmla="*/ 1 w 4061802"/>
              <a:gd name="connsiteY11" fmla="*/ 2552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61802" h="6858000">
                <a:moveTo>
                  <a:pt x="1" y="0"/>
                </a:moveTo>
                <a:lnTo>
                  <a:pt x="4059081" y="0"/>
                </a:lnTo>
                <a:lnTo>
                  <a:pt x="4059081" y="2339825"/>
                </a:lnTo>
                <a:lnTo>
                  <a:pt x="4061802" y="2339683"/>
                </a:lnTo>
                <a:lnTo>
                  <a:pt x="4061802" y="3776054"/>
                </a:lnTo>
                <a:lnTo>
                  <a:pt x="4059081" y="3776199"/>
                </a:lnTo>
                <a:lnTo>
                  <a:pt x="4059081" y="6858000"/>
                </a:lnTo>
                <a:lnTo>
                  <a:pt x="1" y="6858000"/>
                </a:lnTo>
                <a:lnTo>
                  <a:pt x="1" y="3992604"/>
                </a:lnTo>
                <a:lnTo>
                  <a:pt x="0" y="3992604"/>
                </a:lnTo>
                <a:lnTo>
                  <a:pt x="0" y="2552279"/>
                </a:lnTo>
                <a:lnTo>
                  <a:pt x="1" y="2552279"/>
                </a:lnTo>
                <a:close/>
              </a:path>
            </a:pathLst>
          </a:custGeom>
          <a:gradFill flip="none" rotWithShape="1">
            <a:gsLst>
              <a:gs pos="34000">
                <a:schemeClr val="accent1"/>
              </a:gs>
              <a:gs pos="100000">
                <a:schemeClr val="accent1">
                  <a:lumMod val="50000"/>
                </a:schemeClr>
              </a:gs>
            </a:gsLst>
            <a:lin ang="36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643467" y="1226122"/>
            <a:ext cx="3054268" cy="4405756"/>
          </a:xfrm>
        </p:spPr>
        <p:txBody>
          <a:bodyPr anchor="ctr">
            <a:normAutofit/>
          </a:bodyPr>
          <a:lstStyle/>
          <a:p>
            <a: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t>Progres</a:t>
            </a: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br>
              <a:rPr lang="ro-RO" sz="3600" cap="none"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https://www.nngroup.com/articles/progress-indicators/</a:t>
            </a:r>
            <a:r>
              <a:rPr lang="ro-RO" sz="1800" cap="none"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en-GB" sz="3600" cap="none"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26B8E032-9914-4C00-B51A-C2DA16271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733" cy="6858000"/>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43B4841E-E6B6-48C3-BA02-F73659C6D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802" y="1"/>
            <a:ext cx="8130198" cy="6857999"/>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54461" y="738909"/>
            <a:ext cx="6526045" cy="4892969"/>
          </a:xfrm>
        </p:spPr>
        <p:txBody>
          <a:bodyPr anchor="ctr">
            <a:normAutofit/>
          </a:bodyPr>
          <a:lstStyle/>
          <a:p>
            <a:pPr>
              <a:buClrTx/>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Bară de progres - o singură bară pentru întreaga operațiune, punctul de start și punctul de final să fie clare, NU o serie întreagă</a:t>
            </a:r>
          </a:p>
          <a:p>
            <a:pPr>
              <a:buClrTx/>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La bara de progres poate fi adăugat un câmp numeric, indicând procentul de completare sau un interval de timp (acesta este, totuși, mai greu de evaluat/controlat)</a:t>
            </a:r>
          </a:p>
          <a:p>
            <a:pPr>
              <a:buClrTx/>
            </a:pP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Pictogramă de tip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spinner</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dacă nu poate fi estimat timpul rămas / procentul de finalizare. Eventual reactualizat pe parcurs (</a:t>
            </a:r>
            <a:r>
              <a:rPr lang="ro-RO" i="1"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se întâmplă ceva</a:t>
            </a:r>
            <a:r>
              <a:rPr lang="ro-RO"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 Dacă apar probleme: oprit / îndepărtat (ideea de interactivitate/comunicare cu utilizatorul). </a:t>
            </a:r>
            <a:endParaRPr lang="ro-RO" sz="1600" cap="none"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2146169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49"/>
            <a:ext cx="6567833" cy="4439806"/>
          </a:xfrm>
        </p:spPr>
        <p:txBody>
          <a:bodyPr>
            <a:normAutofit fontScale="92500" lnSpcReduction="10000"/>
          </a:bodyPr>
          <a:lstStyle/>
          <a:p>
            <a:pPr>
              <a:lnSpc>
                <a:spcPct val="110000"/>
              </a:lnSpc>
              <a:buClrTx/>
            </a:pPr>
            <a:r>
              <a:rPr lang="ro-RO" sz="2600" cap="none" dirty="0">
                <a:latin typeface="Tahoma" panose="020B0604030504040204" pitchFamily="34" charset="0"/>
                <a:ea typeface="Tahoma" panose="020B0604030504040204" pitchFamily="34" charset="0"/>
                <a:cs typeface="Tahoma" panose="020B0604030504040204" pitchFamily="34" charset="0"/>
              </a:rPr>
              <a:t>Meniuri de tip </a:t>
            </a:r>
            <a:r>
              <a:rPr lang="ro-RO" sz="2600" i="1" cap="none" dirty="0">
                <a:latin typeface="Tahoma" panose="020B0604030504040204" pitchFamily="34" charset="0"/>
                <a:ea typeface="Tahoma" panose="020B0604030504040204" pitchFamily="34" charset="0"/>
                <a:cs typeface="Tahoma" panose="020B0604030504040204" pitchFamily="34" charset="0"/>
              </a:rPr>
              <a:t>breadcrumb</a:t>
            </a:r>
            <a:endParaRPr lang="ro-RO" sz="26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Formă secundară de navigare, permite întoarcerea la nivelul anterior în cadrul ierarhiei (cunoașterea poziției în cadrul ierarhiei), nu mai este necesar un buton de tip </a:t>
            </a:r>
            <a:r>
              <a:rPr lang="ro-RO" sz="2200" i="1" cap="none" dirty="0">
                <a:latin typeface="Tahoma" panose="020B0604030504040204" pitchFamily="34" charset="0"/>
                <a:ea typeface="Tahoma" panose="020B0604030504040204" pitchFamily="34" charset="0"/>
                <a:cs typeface="Tahoma" panose="020B0604030504040204" pitchFamily="34" charset="0"/>
              </a:rPr>
              <a:t>back</a:t>
            </a:r>
            <a:endParaRPr lang="ro-RO" sz="22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Permit crearea unui model mental, înțelegerea mai bună a produsului</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Ușor de încadrat, ocupă spațiu puțin, imbunătățesc uzabilitatea produsului</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rPr>
              <a:t>Demodate(?)</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hlinkClick r:id="rId4"/>
              </a:rPr>
              <a:t>Facilitează navigarea</a:t>
            </a:r>
            <a:r>
              <a:rPr lang="ro-RO" sz="2200" cap="none" dirty="0">
                <a:latin typeface="Tahoma" panose="020B0604030504040204" pitchFamily="34" charset="0"/>
                <a:ea typeface="Tahoma" panose="020B0604030504040204" pitchFamily="34" charset="0"/>
                <a:cs typeface="Tahoma" panose="020B0604030504040204" pitchFamily="34" charset="0"/>
              </a:rPr>
              <a:t> </a:t>
            </a:r>
          </a:p>
          <a:p>
            <a:pPr lvl="1">
              <a:lnSpc>
                <a:spcPct val="110000"/>
              </a:lnSpc>
              <a:buClrTx/>
              <a:buSzPct val="100000"/>
              <a:buFont typeface="Courier New" panose="02070309020205020404" pitchFamily="49" charset="0"/>
              <a:buChar char="o"/>
            </a:pPr>
            <a:r>
              <a:rPr lang="ro-RO" sz="2200" cap="none" dirty="0">
                <a:latin typeface="Tahoma" panose="020B0604030504040204" pitchFamily="34" charset="0"/>
                <a:ea typeface="Tahoma" panose="020B0604030504040204" pitchFamily="34" charset="0"/>
                <a:cs typeface="Tahoma" panose="020B0604030504040204" pitchFamily="34" charset="0"/>
                <a:hlinkClick r:id="rId5"/>
              </a:rPr>
              <a:t>Recomandări de </a:t>
            </a:r>
            <a:r>
              <a:rPr lang="ro-RO" sz="2200" i="1" cap="none" dirty="0">
                <a:latin typeface="Tahoma" panose="020B0604030504040204" pitchFamily="34" charset="0"/>
                <a:ea typeface="Tahoma" panose="020B0604030504040204" pitchFamily="34" charset="0"/>
                <a:cs typeface="Tahoma" panose="020B0604030504040204" pitchFamily="34" charset="0"/>
                <a:hlinkClick r:id="rId5"/>
              </a:rPr>
              <a:t>design</a:t>
            </a:r>
            <a:endParaRPr lang="ro-RO" sz="2200" i="1"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96095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fontScale="925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Început și sfârșit</a:t>
            </a:r>
          </a:p>
          <a:p>
            <a:pPr lvl="1">
              <a:lnSpc>
                <a:spcPct val="110000"/>
              </a:lnSpc>
              <a:buClrTx/>
              <a:buSzPct val="100000"/>
              <a:buFont typeface="Courier New" panose="02070309020205020404" pitchFamily="49" charset="0"/>
              <a:buChar char="o"/>
            </a:pPr>
            <a:r>
              <a:rPr lang="ro-RO" sz="2000" i="1" cap="none" dirty="0">
                <a:latin typeface="Tahoma" panose="020B0604030504040204" pitchFamily="34" charset="0"/>
                <a:ea typeface="Tahoma" panose="020B0604030504040204" pitchFamily="34" charset="0"/>
                <a:cs typeface="Tahoma" panose="020B0604030504040204" pitchFamily="34" charset="0"/>
              </a:rPr>
              <a:t>Journey </a:t>
            </a:r>
            <a:r>
              <a:rPr lang="ro-RO" sz="2000" cap="none" dirty="0">
                <a:latin typeface="Tahoma" panose="020B0604030504040204" pitchFamily="34" charset="0"/>
                <a:ea typeface="Tahoma" panose="020B0604030504040204" pitchFamily="34" charset="0"/>
                <a:cs typeface="Tahoma" panose="020B0604030504040204" pitchFamily="34" charset="0"/>
              </a:rPr>
              <a:t>= metaforă, dar parcurgerea unor etape în manevrarea unui sistem/produs poate semăna cu o mini-călătorie. Legată de abordarea </a:t>
            </a:r>
            <a:r>
              <a:rPr lang="ro-RO" sz="2000" i="1" cap="none" dirty="0">
                <a:latin typeface="Tahoma" panose="020B0604030504040204" pitchFamily="34" charset="0"/>
                <a:ea typeface="Tahoma" panose="020B0604030504040204" pitchFamily="34" charset="0"/>
                <a:cs typeface="Tahoma" panose="020B0604030504040204" pitchFamily="34" charset="0"/>
                <a:hlinkClick r:id="rId4"/>
              </a:rPr>
              <a:t>jobs to be done</a:t>
            </a:r>
            <a:endParaRPr lang="ro-RO" sz="2000" i="1"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Conceptul de </a:t>
            </a:r>
            <a:r>
              <a:rPr lang="ro-RO" sz="2000" i="1" cap="none" dirty="0">
                <a:latin typeface="Tahoma" panose="020B0604030504040204" pitchFamily="34" charset="0"/>
                <a:ea typeface="Tahoma" panose="020B0604030504040204" pitchFamily="34" charset="0"/>
                <a:cs typeface="Tahoma" panose="020B0604030504040204" pitchFamily="34" charset="0"/>
                <a:hlinkClick r:id="rId5"/>
              </a:rPr>
              <a:t>journey map</a:t>
            </a:r>
            <a:r>
              <a:rPr lang="en-GB" sz="2000" i="1"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și cel de </a:t>
            </a:r>
            <a:r>
              <a:rPr lang="ro-RO" sz="2000" i="1" cap="none" dirty="0">
                <a:latin typeface="Tahoma" panose="020B0604030504040204" pitchFamily="34" charset="0"/>
                <a:ea typeface="Tahoma" panose="020B0604030504040204" pitchFamily="34" charset="0"/>
                <a:cs typeface="Tahoma" panose="020B0604030504040204" pitchFamily="34" charset="0"/>
                <a:hlinkClick r:id="rId6"/>
              </a:rPr>
              <a:t>journey centric design</a:t>
            </a:r>
            <a:endParaRPr lang="ro-RO" sz="20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Să fie marcate puncte / repere / borne (început, parcurgerea și finalizarea unor etape, final)</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Validați anumiți pași (de exemplu salvarea unor setări – v. </a:t>
            </a:r>
            <a:r>
              <a:rPr lang="ro-RO" sz="2000" i="1" cap="none" dirty="0">
                <a:latin typeface="Tahoma" panose="020B0604030504040204" pitchFamily="34" charset="0"/>
                <a:ea typeface="Tahoma" panose="020B0604030504040204" pitchFamily="34" charset="0"/>
                <a:cs typeface="Tahoma" panose="020B0604030504040204" pitchFamily="34" charset="0"/>
              </a:rPr>
              <a:t>Apply</a:t>
            </a:r>
            <a:r>
              <a:rPr lang="ro-RO" sz="2000" cap="none" dirty="0">
                <a:latin typeface="Tahoma" panose="020B0604030504040204" pitchFamily="34" charset="0"/>
                <a:ea typeface="Tahoma" panose="020B0604030504040204" pitchFamily="34" charset="0"/>
                <a:cs typeface="Tahoma" panose="020B0604030504040204" pitchFamily="34" charset="0"/>
              </a:rPr>
              <a:t>, apoi </a:t>
            </a:r>
            <a:r>
              <a:rPr lang="ro-RO" sz="2000" i="1" cap="none" dirty="0">
                <a:latin typeface="Tahoma" panose="020B0604030504040204" pitchFamily="34" charset="0"/>
                <a:ea typeface="Tahoma" panose="020B0604030504040204" pitchFamily="34" charset="0"/>
                <a:cs typeface="Tahoma" panose="020B0604030504040204" pitchFamily="34" charset="0"/>
              </a:rPr>
              <a:t>Save, </a:t>
            </a:r>
            <a:r>
              <a:rPr lang="ro-RO" sz="2000" cap="none" dirty="0">
                <a:latin typeface="Tahoma" panose="020B0604030504040204" pitchFamily="34" charset="0"/>
                <a:ea typeface="Tahoma" panose="020B0604030504040204" pitchFamily="34" charset="0"/>
                <a:cs typeface="Tahoma" panose="020B0604030504040204" pitchFamily="34" charset="0"/>
              </a:rPr>
              <a:t>mesaje de confirmare de tipul </a:t>
            </a:r>
            <a:r>
              <a:rPr lang="ro-RO" sz="2000" i="1" cap="none" dirty="0">
                <a:latin typeface="Tahoma" panose="020B0604030504040204" pitchFamily="34" charset="0"/>
                <a:ea typeface="Tahoma" panose="020B0604030504040204" pitchFamily="34" charset="0"/>
                <a:cs typeface="Tahoma" panose="020B0604030504040204" pitchFamily="34" charset="0"/>
              </a:rPr>
              <a:t>message sent, changes saved, link posted</a:t>
            </a:r>
            <a:r>
              <a:rPr lang="ro-RO" sz="2000"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534593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6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6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6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6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71" name="Picture 70">
            <a:extLst>
              <a:ext uri="{FF2B5EF4-FFF2-40B4-BE49-F238E27FC236}">
                <a16:creationId xmlns:a16="http://schemas.microsoft.com/office/drawing/2014/main" id="{2C53C8BF-9653-4474-9153-4FE835420D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3" name="Rectangle 72">
            <a:extLst>
              <a:ext uri="{FF2B5EF4-FFF2-40B4-BE49-F238E27FC236}">
                <a16:creationId xmlns:a16="http://schemas.microsoft.com/office/drawing/2014/main" id="{7C08F021-28CE-479A-B96B-5252A9DDF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7" y="0"/>
            <a:ext cx="7107594" cy="6858000"/>
          </a:xfrm>
          <a:prstGeom prst="rect">
            <a:avLst/>
          </a:pr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5">
            <a:extLst>
              <a:ext uri="{FF2B5EF4-FFF2-40B4-BE49-F238E27FC236}">
                <a16:creationId xmlns:a16="http://schemas.microsoft.com/office/drawing/2014/main" id="{09507514-A010-4863-8E99-AB3983760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1" y="0"/>
            <a:ext cx="6756015" cy="6576643"/>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2" name="Title 1">
            <a:extLst>
              <a:ext uri="{FF2B5EF4-FFF2-40B4-BE49-F238E27FC236}">
                <a16:creationId xmlns:a16="http://schemas.microsoft.com/office/drawing/2014/main" id="{698465DE-CB0A-7BF6-610A-29B36ED20C3E}"/>
              </a:ext>
            </a:extLst>
          </p:cNvPr>
          <p:cNvSpPr>
            <a:spLocks noGrp="1"/>
          </p:cNvSpPr>
          <p:nvPr>
            <p:ph type="title"/>
          </p:nvPr>
        </p:nvSpPr>
        <p:spPr>
          <a:xfrm>
            <a:off x="0" y="-84231"/>
            <a:ext cx="5778684" cy="2437198"/>
          </a:xfrm>
        </p:spPr>
        <p:txBody>
          <a:bodyPr vert="horz" lIns="91440" tIns="45720" rIns="91440" bIns="45720" rtlCol="0" anchor="b">
            <a:normAutofit/>
          </a:bodyPr>
          <a:lstStyle/>
          <a:p>
            <a:pPr lvl="0" algn="r"/>
            <a:r>
              <a:rPr lang="en-US" sz="7400" dirty="0">
                <a:latin typeface="Tahoma" panose="020B0604030504040204" pitchFamily="34" charset="0"/>
                <a:ea typeface="Tahoma" panose="020B0604030504040204" pitchFamily="34" charset="0"/>
                <a:cs typeface="Tahoma" panose="020B0604030504040204" pitchFamily="34" charset="0"/>
              </a:rPr>
              <a:t>6. PRINCIPII DE DESIGN</a:t>
            </a:r>
          </a:p>
        </p:txBody>
      </p:sp>
      <p:sp>
        <p:nvSpPr>
          <p:cNvPr id="77" name="Rectangle 76">
            <a:extLst>
              <a:ext uri="{FF2B5EF4-FFF2-40B4-BE49-F238E27FC236}">
                <a16:creationId xmlns:a16="http://schemas.microsoft.com/office/drawing/2014/main" id="{C015C3BB-3CA4-4964-8FB4-7DA3FBB63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8" y="0"/>
            <a:ext cx="6720840" cy="226225"/>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79" name="Rectangle 78">
            <a:extLst>
              <a:ext uri="{FF2B5EF4-FFF2-40B4-BE49-F238E27FC236}">
                <a16:creationId xmlns:a16="http://schemas.microsoft.com/office/drawing/2014/main" id="{7941F53E-EAF1-4AF0-9386-A74DFBA20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08" y="5762147"/>
            <a:ext cx="6720840"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81" name="Rectangle 80">
            <a:extLst>
              <a:ext uri="{FF2B5EF4-FFF2-40B4-BE49-F238E27FC236}">
                <a16:creationId xmlns:a16="http://schemas.microsoft.com/office/drawing/2014/main" id="{D7210737-D731-4ED9-8D08-A238C71DD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7188" y="450792"/>
            <a:ext cx="4171517" cy="5950008"/>
          </a:xfrm>
          <a:prstGeom prst="rect">
            <a:avLst/>
          </a:prstGeom>
          <a:solidFill>
            <a:schemeClr val="bg1"/>
          </a:solidFill>
          <a:ln w="57150" cmpd="thinThick">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79253E6-104A-0EC8-1732-5378A3646AF4}"/>
              </a:ext>
            </a:extLst>
          </p:cNvPr>
          <p:cNvPicPr>
            <a:picLocks noChangeAspect="1"/>
          </p:cNvPicPr>
          <p:nvPr/>
        </p:nvPicPr>
        <p:blipFill rotWithShape="1">
          <a:blip r:embed="rId5"/>
          <a:srcRect l="22781" r="15504"/>
          <a:stretch/>
        </p:blipFill>
        <p:spPr>
          <a:xfrm rot="43200000">
            <a:off x="7798182" y="684680"/>
            <a:ext cx="3697956" cy="5482657"/>
          </a:xfrm>
          <a:prstGeom prst="rect">
            <a:avLst/>
          </a:prstGeom>
        </p:spPr>
      </p:pic>
      <p:pic>
        <p:nvPicPr>
          <p:cNvPr id="5" name="Picture 4" descr="A person walking a path with text above&#10;&#10;Description automatically generated">
            <a:extLst>
              <a:ext uri="{FF2B5EF4-FFF2-40B4-BE49-F238E27FC236}">
                <a16:creationId xmlns:a16="http://schemas.microsoft.com/office/drawing/2014/main" id="{BDFEDC2D-208C-60C0-93A8-6EF5723285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130" y="2201695"/>
            <a:ext cx="4618548" cy="3544467"/>
          </a:xfrm>
          <a:prstGeom prst="rect">
            <a:avLst/>
          </a:prstGeom>
        </p:spPr>
      </p:pic>
    </p:spTree>
    <p:extLst>
      <p:ext uri="{BB962C8B-B14F-4D97-AF65-F5344CB8AC3E}">
        <p14:creationId xmlns:p14="http://schemas.microsoft.com/office/powerpoint/2010/main" val="2577254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lnSpcReduction="100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Utilizatorul să știe unde se află</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Modelul conceptual inițial al utilizatorului: incomplet</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Sunt utile repere (</a:t>
            </a:r>
            <a:r>
              <a:rPr lang="ro-RO" sz="2000" i="1" cap="none" dirty="0">
                <a:latin typeface="Tahoma" panose="020B0604030504040204" pitchFamily="34" charset="0"/>
                <a:ea typeface="Tahoma" panose="020B0604030504040204" pitchFamily="34" charset="0"/>
                <a:cs typeface="Tahoma" panose="020B0604030504040204" pitchFamily="34" charset="0"/>
              </a:rPr>
              <a:t>landmarks</a:t>
            </a:r>
            <a:r>
              <a:rPr lang="ro-RO" sz="2000" cap="none" dirty="0">
                <a:latin typeface="Tahoma" panose="020B0604030504040204" pitchFamily="34" charset="0"/>
                <a:ea typeface="Tahoma" panose="020B0604030504040204" pitchFamily="34" charset="0"/>
                <a:cs typeface="Tahoma" panose="020B0604030504040204" pitchFamily="34" charset="0"/>
              </a:rPr>
              <a:t>) – arii vizuale diferite, de exemplu pagina </a:t>
            </a:r>
            <a:r>
              <a:rPr lang="ro-RO" sz="2000" i="1" cap="none" dirty="0">
                <a:latin typeface="Tahoma" panose="020B0604030504040204" pitchFamily="34" charset="0"/>
                <a:ea typeface="Tahoma" panose="020B0604030504040204" pitchFamily="34" charset="0"/>
                <a:cs typeface="Tahoma" panose="020B0604030504040204" pitchFamily="34" charset="0"/>
              </a:rPr>
              <a:t>Acasă </a:t>
            </a:r>
            <a:r>
              <a:rPr lang="ro-RO" sz="2000" cap="none" dirty="0">
                <a:latin typeface="Tahoma" panose="020B0604030504040204" pitchFamily="34" charset="0"/>
                <a:ea typeface="Tahoma" panose="020B0604030504040204" pitchFamily="34" charset="0"/>
                <a:cs typeface="Tahoma" panose="020B0604030504040204" pitchFamily="34" charset="0"/>
              </a:rPr>
              <a:t>să fie diferită de pagina </a:t>
            </a:r>
            <a:r>
              <a:rPr lang="ro-RO" sz="2000" i="1" cap="none" dirty="0">
                <a:latin typeface="Tahoma" panose="020B0604030504040204" pitchFamily="34" charset="0"/>
                <a:ea typeface="Tahoma" panose="020B0604030504040204" pitchFamily="34" charset="0"/>
                <a:cs typeface="Tahoma" panose="020B0604030504040204" pitchFamily="34" charset="0"/>
              </a:rPr>
              <a:t>Setări</a:t>
            </a:r>
            <a:endParaRPr lang="ro-RO" sz="20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Elemente de control adecvate: un indicator de progres, meniu de tip </a:t>
            </a:r>
            <a:r>
              <a:rPr lang="ro-RO" sz="2000" i="1" cap="none" dirty="0">
                <a:latin typeface="Tahoma" panose="020B0604030504040204" pitchFamily="34" charset="0"/>
                <a:ea typeface="Tahoma" panose="020B0604030504040204" pitchFamily="34" charset="0"/>
                <a:cs typeface="Tahoma" panose="020B0604030504040204" pitchFamily="34" charset="0"/>
              </a:rPr>
              <a:t>breadcrumb</a:t>
            </a:r>
            <a:r>
              <a:rPr lang="ro-RO" sz="2000" cap="none" dirty="0">
                <a:latin typeface="Tahoma" panose="020B0604030504040204" pitchFamily="34" charset="0"/>
                <a:ea typeface="Tahoma" panose="020B0604030504040204" pitchFamily="34" charset="0"/>
                <a:cs typeface="Tahoma" panose="020B0604030504040204" pitchFamily="34" charset="0"/>
              </a:rPr>
              <a:t>, un indicator care să arate că nu s-a făcut salvarea – dacă este posibilă se poate utiliza opțiunea salvării automate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Alte posibilități: explicații în cuvinte / imagini</a:t>
            </a:r>
          </a:p>
        </p:txBody>
      </p:sp>
    </p:spTree>
    <p:extLst>
      <p:ext uri="{BB962C8B-B14F-4D97-AF65-F5344CB8AC3E}">
        <p14:creationId xmlns:p14="http://schemas.microsoft.com/office/powerpoint/2010/main" val="351103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086475"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Posibilitatea de a crea un item nou dintr-unul existent (</a:t>
            </a:r>
            <a:r>
              <a:rPr lang="ro-RO" sz="2400" i="1" cap="none" dirty="0">
                <a:latin typeface="Tahoma" panose="020B0604030504040204" pitchFamily="34" charset="0"/>
                <a:ea typeface="Tahoma" panose="020B0604030504040204" pitchFamily="34" charset="0"/>
                <a:cs typeface="Tahoma" panose="020B0604030504040204" pitchFamily="34" charset="0"/>
              </a:rPr>
              <a:t>create from existing</a:t>
            </a:r>
            <a:r>
              <a:rPr lang="ro-RO" sz="2400" cap="none" dirty="0">
                <a:latin typeface="Tahoma" panose="020B0604030504040204" pitchFamily="34" charset="0"/>
                <a:ea typeface="Tahoma" panose="020B0604030504040204" pitchFamily="34" charset="0"/>
                <a:cs typeface="Tahoma" panose="020B0604030504040204" pitchFamily="34" charset="0"/>
              </a:rPr>
              <a:t>) și de a genera șabloane (</a:t>
            </a:r>
            <a:r>
              <a:rPr lang="ro-RO" sz="2400" i="1" cap="none" dirty="0">
                <a:latin typeface="Tahoma" panose="020B0604030504040204" pitchFamily="34" charset="0"/>
                <a:ea typeface="Tahoma" panose="020B0604030504040204" pitchFamily="34" charset="0"/>
                <a:cs typeface="Tahoma" panose="020B0604030504040204" pitchFamily="34" charset="0"/>
              </a:rPr>
              <a:t>template</a:t>
            </a:r>
            <a:r>
              <a:rPr lang="ro-RO" sz="2400" cap="none" dirty="0">
                <a:latin typeface="Tahoma" panose="020B0604030504040204" pitchFamily="34" charset="0"/>
                <a:ea typeface="Tahoma" panose="020B0604030504040204" pitchFamily="34" charset="0"/>
                <a:cs typeface="Tahoma" panose="020B0604030504040204" pitchFamily="34" charset="0"/>
              </a:rPr>
              <a:t>-uri)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Mai ales dacă apar sarcini / elemente repetitive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Avantaje: economisire timp, creșterea productvității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Prezent în aplicații de tip </a:t>
            </a:r>
            <a:r>
              <a:rPr lang="ro-RO" sz="2000" i="1" cap="none" dirty="0">
                <a:latin typeface="Tahoma" panose="020B0604030504040204" pitchFamily="34" charset="0"/>
                <a:ea typeface="Tahoma" panose="020B0604030504040204" pitchFamily="34" charset="0"/>
                <a:cs typeface="Tahoma" panose="020B0604030504040204" pitchFamily="34" charset="0"/>
              </a:rPr>
              <a:t>business-to-business</a:t>
            </a:r>
            <a:r>
              <a:rPr lang="ro-RO" sz="2000" cap="none" dirty="0">
                <a:latin typeface="Tahoma" panose="020B0604030504040204" pitchFamily="34" charset="0"/>
                <a:ea typeface="Tahoma" panose="020B0604030504040204" pitchFamily="34" charset="0"/>
                <a:cs typeface="Tahoma" panose="020B0604030504040204" pitchFamily="34" charset="0"/>
              </a:rPr>
              <a:t>, dar și în aplicații pentru utilizatori generali</a:t>
            </a:r>
          </a:p>
        </p:txBody>
      </p:sp>
      <p:pic>
        <p:nvPicPr>
          <p:cNvPr id="5" name="Picture 4">
            <a:extLst>
              <a:ext uri="{FF2B5EF4-FFF2-40B4-BE49-F238E27FC236}">
                <a16:creationId xmlns:a16="http://schemas.microsoft.com/office/drawing/2014/main" id="{015561BB-B32F-BF90-6C40-5ADE17FA7FBE}"/>
              </a:ext>
            </a:extLst>
          </p:cNvPr>
          <p:cNvPicPr>
            <a:picLocks noChangeAspect="1"/>
          </p:cNvPicPr>
          <p:nvPr/>
        </p:nvPicPr>
        <p:blipFill>
          <a:blip r:embed="rId4"/>
          <a:stretch>
            <a:fillRect/>
          </a:stretch>
        </p:blipFill>
        <p:spPr>
          <a:xfrm>
            <a:off x="10108224" y="2372519"/>
            <a:ext cx="1467561" cy="2294732"/>
          </a:xfrm>
          <a:prstGeom prst="rect">
            <a:avLst/>
          </a:prstGeom>
        </p:spPr>
      </p:pic>
    </p:spTree>
    <p:extLst>
      <p:ext uri="{BB962C8B-B14F-4D97-AF65-F5344CB8AC3E}">
        <p14:creationId xmlns:p14="http://schemas.microsoft.com/office/powerpoint/2010/main" val="30826293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Filtrare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Cum poate fi căutat un produs?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Căutare doar după ceva precis: orientare spre cerințele de dezvoltare, nu spre utilizator</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Varianta convenabilă pentru utilizator: cu sisteme de filtrare (v. platforme de comerț online), bazate pe criterii relevante pentru utilizatori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 mental: (i) căutare cu termen mai general, apoi rafinare, (ii) accesibilitatea opțiunilor</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hlinkClick r:id="rId4"/>
              </a:rPr>
              <a:t>Recomandări</a:t>
            </a: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846310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Comerț online: folosirea tiparelor consacrate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Unul din primele domenii care a beneficiat de contribuții în domeniul </a:t>
            </a:r>
            <a:r>
              <a:rPr lang="ro-RO" sz="2000" i="1" cap="none" dirty="0">
                <a:latin typeface="Tahoma" panose="020B0604030504040204" pitchFamily="34" charset="0"/>
                <a:ea typeface="Tahoma" panose="020B0604030504040204" pitchFamily="34" charset="0"/>
                <a:cs typeface="Tahoma" panose="020B0604030504040204" pitchFamily="34" charset="0"/>
              </a:rPr>
              <a:t>UX design</a:t>
            </a:r>
            <a:endParaRPr lang="ro-RO" sz="2000" cap="none" dirty="0">
              <a:latin typeface="Tahoma" panose="020B0604030504040204" pitchFamily="34" charset="0"/>
              <a:ea typeface="Tahoma" panose="020B0604030504040204" pitchFamily="34" charset="0"/>
              <a:cs typeface="Tahoma" panose="020B0604030504040204" pitchFamily="34" charset="0"/>
            </a:endParaRP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Este deja bine cunsocut și bine înțeles de utilizatori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 mental comun: produse/adaugă în coș/coșul de produse</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(accesibilitate,etc.)</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verificare(</a:t>
            </a:r>
            <a:r>
              <a:rPr lang="ro-RO" sz="2000" i="1" cap="none" dirty="0">
                <a:latin typeface="Tahoma" panose="020B0604030504040204" pitchFamily="34" charset="0"/>
                <a:ea typeface="Tahoma" panose="020B0604030504040204" pitchFamily="34" charset="0"/>
                <a:cs typeface="Tahoma" panose="020B0604030504040204" pitchFamily="34" charset="0"/>
              </a:rPr>
              <a:t>checkout</a:t>
            </a:r>
            <a:r>
              <a:rPr lang="ro-RO" sz="2000" cap="none" dirty="0">
                <a:latin typeface="Tahoma" panose="020B0604030504040204" pitchFamily="34" charset="0"/>
                <a:ea typeface="Tahoma" panose="020B0604030504040204" pitchFamily="34" charset="0"/>
                <a:cs typeface="Tahoma" panose="020B0604030504040204" pitchFamily="34" charset="0"/>
              </a:rPr>
              <a:t>)</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plată</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a:t>
            </a:r>
            <a:r>
              <a:rPr lang="en-GB" sz="2000" cap="none" dirty="0">
                <a:latin typeface="Tahoma" panose="020B0604030504040204" pitchFamily="34" charset="0"/>
                <a:ea typeface="Tahoma" panose="020B0604030504040204" pitchFamily="34" charset="0"/>
                <a:cs typeface="Tahoma" panose="020B0604030504040204" pitchFamily="34" charset="0"/>
              </a:rPr>
              <a:t> </a:t>
            </a:r>
            <a:r>
              <a:rPr lang="ro-RO" sz="2000" cap="none" dirty="0">
                <a:latin typeface="Tahoma" panose="020B0604030504040204" pitchFamily="34" charset="0"/>
                <a:ea typeface="Tahoma" panose="020B0604030504040204" pitchFamily="34" charset="0"/>
                <a:cs typeface="Tahoma" panose="020B0604030504040204" pitchFamily="34" charset="0"/>
              </a:rPr>
              <a:t>confirmare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Poate fi consolidat punctual cu informații suplimentare (exemple?)</a:t>
            </a:r>
          </a:p>
        </p:txBody>
      </p:sp>
    </p:spTree>
    <p:extLst>
      <p:ext uri="{BB962C8B-B14F-4D97-AF65-F5344CB8AC3E}">
        <p14:creationId xmlns:p14="http://schemas.microsoft.com/office/powerpoint/2010/main" val="334089734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Comerț online: efectuarea plăților</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Element esențial</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Pagini pentru stabilirea prețurilor (</a:t>
            </a:r>
            <a:r>
              <a:rPr lang="ro-RO" sz="2000" i="1" cap="none" dirty="0">
                <a:latin typeface="Tahoma" panose="020B0604030504040204" pitchFamily="34" charset="0"/>
                <a:ea typeface="Tahoma" panose="020B0604030504040204" pitchFamily="34" charset="0"/>
                <a:cs typeface="Tahoma" panose="020B0604030504040204" pitchFamily="34" charset="0"/>
              </a:rPr>
              <a:t>pricing</a:t>
            </a:r>
            <a:r>
              <a:rPr lang="ro-RO" sz="2000" cap="none" dirty="0">
                <a:latin typeface="Tahoma" panose="020B0604030504040204" pitchFamily="34" charset="0"/>
                <a:ea typeface="Tahoma" panose="020B0604030504040204" pitchFamily="34" charset="0"/>
                <a:cs typeface="Tahoma" panose="020B0604030504040204" pitchFamily="34" charset="0"/>
              </a:rPr>
              <a:t>). Elemente de avut în vedere: (i) structura grupelor de prețuri: simplă și clară, (ii) listele lungi sunt greu de urmărit, este bine să fie menținute cât mai scurte, (iii) eventual format comparativ, (iv) butonul </a:t>
            </a:r>
            <a:r>
              <a:rPr lang="ro-RO" sz="2000" i="1" cap="none" dirty="0">
                <a:latin typeface="Tahoma" panose="020B0604030504040204" pitchFamily="34" charset="0"/>
                <a:ea typeface="Tahoma" panose="020B0604030504040204" pitchFamily="34" charset="0"/>
                <a:cs typeface="Tahoma" panose="020B0604030504040204" pitchFamily="34" charset="0"/>
              </a:rPr>
              <a:t>cumpără </a:t>
            </a:r>
            <a:r>
              <a:rPr lang="ro-RO" sz="2000" cap="none" dirty="0">
                <a:latin typeface="Tahoma" panose="020B0604030504040204" pitchFamily="34" charset="0"/>
                <a:ea typeface="Tahoma" panose="020B0604030504040204" pitchFamily="34" charset="0"/>
                <a:cs typeface="Tahoma" panose="020B0604030504040204" pitchFamily="34" charset="0"/>
              </a:rPr>
              <a:t>să fie vizibil. Alte elemente (formulare, plata propriu-zisă – ușor de urmărit, formate standard).</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Rapid pe dispozitive mobile</a:t>
            </a:r>
          </a:p>
        </p:txBody>
      </p:sp>
    </p:spTree>
    <p:extLst>
      <p:ext uri="{BB962C8B-B14F-4D97-AF65-F5344CB8AC3E}">
        <p14:creationId xmlns:p14="http://schemas.microsoft.com/office/powerpoint/2010/main" val="75999351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en-GB" sz="2400" cap="none" dirty="0" err="1">
                <a:latin typeface="Tahoma" panose="020B0604030504040204" pitchFamily="34" charset="0"/>
                <a:ea typeface="Tahoma" panose="020B0604030504040204" pitchFamily="34" charset="0"/>
                <a:cs typeface="Tahoma" panose="020B0604030504040204" pitchFamily="34" charset="0"/>
              </a:rPr>
              <a:t>Notific</a:t>
            </a:r>
            <a:r>
              <a:rPr lang="ro-RO" sz="2400" cap="none" dirty="0">
                <a:latin typeface="Tahoma" panose="020B0604030504040204" pitchFamily="34" charset="0"/>
                <a:ea typeface="Tahoma" panose="020B0604030504040204" pitchFamily="34" charset="0"/>
                <a:cs typeface="Tahoma" panose="020B0604030504040204" pitchFamily="34" charset="0"/>
              </a:rPr>
              <a:t>ări și oprirea acestora</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Flexibilitate – permiterea unor setări rafinate, nu doar anularea tuturor notificărilor pentru o aplicație, realizată de sistem. În acest mod, notificările importante pot fi reținute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Eventual amânare /anulare temporară (</a:t>
            </a:r>
            <a:r>
              <a:rPr lang="ro-RO" sz="2000" i="1" cap="none" dirty="0">
                <a:latin typeface="Tahoma" panose="020B0604030504040204" pitchFamily="34" charset="0"/>
                <a:ea typeface="Tahoma" panose="020B0604030504040204" pitchFamily="34" charset="0"/>
                <a:cs typeface="Tahoma" panose="020B0604030504040204" pitchFamily="34" charset="0"/>
              </a:rPr>
              <a:t>snooze</a:t>
            </a:r>
            <a:r>
              <a:rPr lang="ro-RO" sz="2000" cap="none" dirty="0">
                <a:latin typeface="Tahoma" panose="020B0604030504040204" pitchFamily="34" charset="0"/>
                <a:ea typeface="Tahoma" panose="020B0604030504040204" pitchFamily="34" charset="0"/>
                <a:cs typeface="Tahoma" panose="020B0604030504040204" pitchFamily="34" charset="0"/>
              </a:rPr>
              <a:t>)</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Conceptul de </a:t>
            </a:r>
            <a:r>
              <a:rPr lang="ro-RO" sz="2000" i="1" cap="none" dirty="0">
                <a:latin typeface="Tahoma" panose="020B0604030504040204" pitchFamily="34" charset="0"/>
                <a:ea typeface="Tahoma" panose="020B0604030504040204" pitchFamily="34" charset="0"/>
                <a:cs typeface="Tahoma" panose="020B0604030504040204" pitchFamily="34" charset="0"/>
                <a:hlinkClick r:id="rId4"/>
              </a:rPr>
              <a:t>microsessions</a:t>
            </a: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298994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fontScale="85000" lnSpcReduction="10000"/>
          </a:bodyPr>
          <a:lstStyle/>
          <a:p>
            <a:pPr>
              <a:lnSpc>
                <a:spcPct val="110000"/>
              </a:lnSpc>
              <a:buClrTx/>
            </a:pPr>
            <a:r>
              <a:rPr lang="ro-RO" sz="2400" cap="none" dirty="0">
                <a:latin typeface="Tahoma" panose="020B0604030504040204" pitchFamily="34" charset="0"/>
                <a:ea typeface="Tahoma" panose="020B0604030504040204" pitchFamily="34" charset="0"/>
                <a:cs typeface="Tahoma" panose="020B0604030504040204" pitchFamily="34" charset="0"/>
              </a:rPr>
              <a:t>(Probabil că) Utilizatorii nu înțeleg sistemul de fișiere al produsului</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Pe telefoane mobile / tablete utilizatorii nu văd sistemul de fișiere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Modelul mental creat de utilizator în momentul utilizării produsului: Sunt salvate fișiere? Trebuie descărcat ceva? Activitatea începută pe un dispozitiv mobil poate fi continuată pe un laptop?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Clarificări pentru utilizatori: ghidare la început (</a:t>
            </a:r>
            <a:r>
              <a:rPr lang="ro-RO" sz="2000" i="1" cap="none" dirty="0">
                <a:latin typeface="Tahoma" panose="020B0604030504040204" pitchFamily="34" charset="0"/>
                <a:ea typeface="Tahoma" panose="020B0604030504040204" pitchFamily="34" charset="0"/>
                <a:cs typeface="Tahoma" panose="020B0604030504040204" pitchFamily="34" charset="0"/>
              </a:rPr>
              <a:t>onboarding wizard</a:t>
            </a:r>
            <a:r>
              <a:rPr lang="ro-RO" sz="2000" cap="none" dirty="0">
                <a:latin typeface="Tahoma" panose="020B0604030504040204" pitchFamily="34" charset="0"/>
                <a:ea typeface="Tahoma" panose="020B0604030504040204" pitchFamily="34" charset="0"/>
                <a:cs typeface="Tahoma" panose="020B0604030504040204" pitchFamily="34" charset="0"/>
              </a:rPr>
              <a:t>), salvare automată, alerte la anumite acțiuni, informații despre cum/unde se realizează salvarea, etc. </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De fapt: raport între complexitatea sistemului/produsului și experiența de utilizare</a:t>
            </a:r>
          </a:p>
        </p:txBody>
      </p:sp>
    </p:spTree>
    <p:extLst>
      <p:ext uri="{BB962C8B-B14F-4D97-AF65-F5344CB8AC3E}">
        <p14:creationId xmlns:p14="http://schemas.microsoft.com/office/powerpoint/2010/main" val="32881073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514850" y="638175"/>
            <a:ext cx="6567834" cy="676275"/>
          </a:xfrm>
        </p:spPr>
        <p:txBody>
          <a:bodyPr>
            <a:noAutofit/>
          </a:bodyPr>
          <a:lstStyle/>
          <a:p>
            <a:r>
              <a:rPr lang="en-GB" sz="4300" i="1" cap="none" dirty="0">
                <a:latin typeface="Tahoma" panose="020B0604030504040204" pitchFamily="34" charset="0"/>
                <a:ea typeface="Tahoma" panose="020B0604030504040204" pitchFamily="34" charset="0"/>
                <a:cs typeface="Tahoma" panose="020B0604030504040204" pitchFamily="34" charset="0"/>
              </a:rPr>
              <a:t>Journeys and state</a:t>
            </a:r>
            <a:endParaRPr lang="en-GB" sz="4300" cap="none" dirty="0">
              <a:latin typeface="Tahoma" panose="020B0604030504040204" pitchFamily="34" charset="0"/>
              <a:ea typeface="Tahoma" panose="020B0604030504040204" pitchFamily="34" charset="0"/>
              <a:cs typeface="Tahoma" panose="020B0604030504040204" pitchFamily="34" charset="0"/>
            </a:endParaRPr>
          </a:p>
        </p:txBody>
      </p:sp>
      <p:pic>
        <p:nvPicPr>
          <p:cNvPr id="14" name="Picture 13" descr="Three 3D arrows stacked and pointing in different directions">
            <a:extLst>
              <a:ext uri="{FF2B5EF4-FFF2-40B4-BE49-F238E27FC236}">
                <a16:creationId xmlns:a16="http://schemas.microsoft.com/office/drawing/2014/main" id="{C2EF2C46-E448-F750-0966-6C4CF2E83FD0}"/>
              </a:ext>
            </a:extLst>
          </p:cNvPr>
          <p:cNvPicPr>
            <a:picLocks noChangeAspect="1"/>
          </p:cNvPicPr>
          <p:nvPr/>
        </p:nvPicPr>
        <p:blipFill rotWithShape="1">
          <a:blip r:embed="rId3">
            <a:extLst>
              <a:ext uri="{28A0092B-C50C-407E-A947-70E740481C1C}">
                <a14:useLocalDpi xmlns:a14="http://schemas.microsoft.com/office/drawing/2010/main" val="0"/>
              </a:ext>
            </a:extLst>
          </a:blip>
          <a:srcRect l="8052" r="35582" b="2"/>
          <a:stretch/>
        </p:blipFill>
        <p:spPr>
          <a:xfrm>
            <a:off x="404226" y="1133475"/>
            <a:ext cx="3903867" cy="3895726"/>
          </a:xfrm>
          <a:prstGeom prst="rect">
            <a:avLst/>
          </a:prstGeom>
          <a:ln w="57150" cmpd="thinThick">
            <a:solidFill>
              <a:schemeClr val="bg1">
                <a:lumMod val="50000"/>
              </a:schemeClr>
            </a:solidFill>
            <a:miter lim="800000"/>
          </a:ln>
        </p:spPr>
      </p:pic>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514850" y="1314450"/>
            <a:ext cx="6567833" cy="4060136"/>
          </a:xfrm>
        </p:spPr>
        <p:txBody>
          <a:bodyPr>
            <a:normAutofit/>
          </a:bodyPr>
          <a:lstStyle/>
          <a:p>
            <a:pPr>
              <a:lnSpc>
                <a:spcPct val="110000"/>
              </a:lnSpc>
              <a:buClrTx/>
            </a:pPr>
            <a:r>
              <a:rPr lang="ro-RO" sz="2400" i="1" cap="none" dirty="0">
                <a:latin typeface="Tahoma" panose="020B0604030504040204" pitchFamily="34" charset="0"/>
                <a:ea typeface="Tahoma" panose="020B0604030504040204" pitchFamily="34" charset="0"/>
                <a:cs typeface="Tahoma" panose="020B0604030504040204" pitchFamily="34" charset="0"/>
              </a:rPr>
              <a:t>Show, don’t tell</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Cum este prezentat unui utilizator modul de interacțiune cu un sistem/produs. </a:t>
            </a:r>
          </a:p>
          <a:p>
            <a:pPr lvl="1">
              <a:lnSpc>
                <a:spcPct val="110000"/>
              </a:lnSpc>
              <a:buClrTx/>
              <a:buSzPct val="100000"/>
              <a:buFont typeface="Courier New" panose="02070309020205020404" pitchFamily="49" charset="0"/>
              <a:buChar char="o"/>
            </a:pPr>
            <a:r>
              <a:rPr lang="ro-RO" sz="2000" i="1" cap="none" dirty="0">
                <a:latin typeface="Tahoma" panose="020B0604030504040204" pitchFamily="34" charset="0"/>
                <a:ea typeface="Tahoma" panose="020B0604030504040204" pitchFamily="34" charset="0"/>
                <a:cs typeface="Tahoma" panose="020B0604030504040204" pitchFamily="34" charset="0"/>
              </a:rPr>
              <a:t>Onscreen tips</a:t>
            </a:r>
            <a:r>
              <a:rPr lang="ro-RO" sz="2000" cap="none" dirty="0">
                <a:latin typeface="Tahoma" panose="020B0604030504040204" pitchFamily="34" charset="0"/>
                <a:ea typeface="Tahoma" panose="020B0604030504040204" pitchFamily="34" charset="0"/>
                <a:cs typeface="Tahoma" panose="020B0604030504040204" pitchFamily="34" charset="0"/>
              </a:rPr>
              <a:t>, înregistrări video (interacțiuni mai complexe) –accesibilitate adecvată, să poată fi omise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Raportarea la experiențe de utilizare cunoscute</a:t>
            </a:r>
          </a:p>
          <a:p>
            <a:pPr lvl="1">
              <a:lnSpc>
                <a:spcPct val="110000"/>
              </a:lnSpc>
              <a:buClrTx/>
              <a:buSzPct val="100000"/>
              <a:buFont typeface="Courier New" panose="02070309020205020404" pitchFamily="49" charset="0"/>
              <a:buChar char="o"/>
            </a:pPr>
            <a:r>
              <a:rPr lang="ro-RO" sz="2000" cap="none" dirty="0">
                <a:latin typeface="Tahoma" panose="020B0604030504040204" pitchFamily="34" charset="0"/>
                <a:ea typeface="Tahoma" panose="020B0604030504040204" pitchFamily="34" charset="0"/>
                <a:cs typeface="Tahoma" panose="020B0604030504040204" pitchFamily="34" charset="0"/>
              </a:rPr>
              <a:t>Necesară </a:t>
            </a:r>
            <a:r>
              <a:rPr lang="ro-RO" sz="2000" cap="none" dirty="0">
                <a:latin typeface="Tahoma" panose="020B0604030504040204" pitchFamily="34" charset="0"/>
                <a:ea typeface="Tahoma" panose="020B0604030504040204" pitchFamily="34" charset="0"/>
                <a:cs typeface="Tahoma" panose="020B0604030504040204" pitchFamily="34" charset="0"/>
                <a:hlinkClick r:id="rId4"/>
              </a:rPr>
              <a:t>o nuanțare adecvată</a:t>
            </a:r>
            <a:endParaRPr lang="ro-RO" sz="2000" cap="none"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65219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1077016"/>
            <a:ext cx="10671797" cy="4297570"/>
          </a:xfrm>
        </p:spPr>
        <p:txBody>
          <a:bodyPr>
            <a:normAutofit/>
          </a:bodyPr>
          <a:lstStyle/>
          <a:p>
            <a:r>
              <a:rPr lang="en-GB" cap="none" dirty="0" err="1">
                <a:latin typeface="Tahoma" panose="020B0604030504040204" pitchFamily="34" charset="0"/>
                <a:ea typeface="Tahoma" panose="020B0604030504040204" pitchFamily="34" charset="0"/>
                <a:cs typeface="Tahoma" panose="020B0604030504040204" pitchFamily="34" charset="0"/>
              </a:rPr>
              <a:t>Referin</a:t>
            </a:r>
            <a:r>
              <a:rPr lang="ro-RO" cap="none" dirty="0">
                <a:latin typeface="Tahoma" panose="020B0604030504040204" pitchFamily="34" charset="0"/>
                <a:ea typeface="Tahoma" panose="020B0604030504040204" pitchFamily="34" charset="0"/>
                <a:cs typeface="Tahoma" panose="020B0604030504040204" pitchFamily="34" charset="0"/>
              </a:rPr>
              <a:t>ță: </a:t>
            </a:r>
            <a:r>
              <a:rPr lang="en-GB" cap="none" dirty="0">
                <a:latin typeface="Tahoma" panose="020B0604030504040204" pitchFamily="34" charset="0"/>
                <a:ea typeface="Tahoma" panose="020B0604030504040204" pitchFamily="34" charset="0"/>
                <a:cs typeface="Tahoma" panose="020B0604030504040204" pitchFamily="34" charset="0"/>
              </a:rPr>
              <a:t>W. Grant - </a:t>
            </a:r>
            <a:r>
              <a:rPr lang="en-GB" i="1" cap="none" dirty="0">
                <a:latin typeface="Tahoma" panose="020B0604030504040204" pitchFamily="34" charset="0"/>
                <a:ea typeface="Tahoma" panose="020B0604030504040204" pitchFamily="34" charset="0"/>
                <a:cs typeface="Tahoma" panose="020B0604030504040204" pitchFamily="34" charset="0"/>
              </a:rPr>
              <a:t>101 UX Principles Second Edition: Actionable Solutions for Product Design Success</a:t>
            </a:r>
            <a:endParaRPr lang="ro-RO" i="1" cap="none" dirty="0">
              <a:latin typeface="Tahoma" panose="020B0604030504040204" pitchFamily="34" charset="0"/>
              <a:ea typeface="Tahoma" panose="020B0604030504040204" pitchFamily="34" charset="0"/>
              <a:cs typeface="Tahoma" panose="020B0604030504040204" pitchFamily="34" charset="0"/>
            </a:endParaRPr>
          </a:p>
          <a:p>
            <a:r>
              <a:rPr lang="ro-RO" cap="none" dirty="0">
                <a:latin typeface="Tahoma" panose="020B0604030504040204" pitchFamily="34" charset="0"/>
                <a:ea typeface="Tahoma" panose="020B0604030504040204" pitchFamily="34" charset="0"/>
                <a:cs typeface="Tahoma" panose="020B0604030504040204" pitchFamily="34" charset="0"/>
              </a:rPr>
              <a:t>Principiile enumerate: punct de plecare. Pot fi găsite argumente pro și contra. O decizie poate fi luată în funcție de experiență / situații concrete / evoluția standardelor.</a:t>
            </a:r>
          </a:p>
          <a:p>
            <a:r>
              <a:rPr lang="ro-RO" cap="none" dirty="0">
                <a:latin typeface="Tahoma" panose="020B0604030504040204" pitchFamily="34" charset="0"/>
                <a:ea typeface="Tahoma" panose="020B0604030504040204" pitchFamily="34" charset="0"/>
                <a:cs typeface="Tahoma" panose="020B0604030504040204" pitchFamily="34" charset="0"/>
              </a:rPr>
              <a:t>Ce categorii pot fi luate în considerare? Ce pot viza aceste principii?</a:t>
            </a:r>
          </a:p>
        </p:txBody>
      </p:sp>
    </p:spTree>
    <p:extLst>
      <p:ext uri="{BB962C8B-B14F-4D97-AF65-F5344CB8AC3E}">
        <p14:creationId xmlns:p14="http://schemas.microsoft.com/office/powerpoint/2010/main" val="154755720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AF3F-1B3C-BEA0-56E9-4F6C63341F52}"/>
              </a:ext>
            </a:extLst>
          </p:cNvPr>
          <p:cNvSpPr>
            <a:spLocks noGrp="1"/>
          </p:cNvSpPr>
          <p:nvPr>
            <p:ph type="title"/>
          </p:nvPr>
        </p:nvSpPr>
        <p:spPr>
          <a:xfrm>
            <a:off x="408710" y="279400"/>
            <a:ext cx="10396882" cy="797615"/>
          </a:xfrm>
        </p:spPr>
        <p:txBody>
          <a:bodyPr>
            <a:normAutofit/>
          </a:bodyPr>
          <a:lstStyle/>
          <a:p>
            <a:r>
              <a:rPr lang="en-GB" sz="4400" cap="none" dirty="0">
                <a:latin typeface="Tahoma" panose="020B0604030504040204" pitchFamily="34" charset="0"/>
                <a:ea typeface="Tahoma" panose="020B0604030504040204" pitchFamily="34" charset="0"/>
                <a:cs typeface="Tahoma" panose="020B0604030504040204" pitchFamily="34" charset="0"/>
              </a:rPr>
              <a:t>Principii de design</a:t>
            </a:r>
          </a:p>
        </p:txBody>
      </p:sp>
      <p:sp>
        <p:nvSpPr>
          <p:cNvPr id="3" name="Content Placeholder 2">
            <a:extLst>
              <a:ext uri="{FF2B5EF4-FFF2-40B4-BE49-F238E27FC236}">
                <a16:creationId xmlns:a16="http://schemas.microsoft.com/office/drawing/2014/main" id="{BC4C7098-6506-AF1F-15D7-F6395C46C1A5}"/>
              </a:ext>
            </a:extLst>
          </p:cNvPr>
          <p:cNvSpPr>
            <a:spLocks noGrp="1"/>
          </p:cNvSpPr>
          <p:nvPr>
            <p:ph sz="quarter" idx="13"/>
          </p:nvPr>
        </p:nvSpPr>
        <p:spPr>
          <a:xfrm>
            <a:off x="408710" y="979054"/>
            <a:ext cx="10671797" cy="4627419"/>
          </a:xfrm>
        </p:spPr>
        <p:txBody>
          <a:bodyPr>
            <a:normAutofit/>
          </a:bodyPr>
          <a:lstStyle/>
          <a:p>
            <a:r>
              <a:rPr lang="ro-RO" cap="none" dirty="0">
                <a:latin typeface="Tahoma" panose="020B0604030504040204" pitchFamily="34" charset="0"/>
                <a:ea typeface="Tahoma" panose="020B0604030504040204" pitchFamily="34" charset="0"/>
                <a:cs typeface="Tahoma" panose="020B0604030504040204" pitchFamily="34" charset="0"/>
              </a:rPr>
              <a:t>Elemente tipografice (</a:t>
            </a:r>
            <a:r>
              <a:rPr lang="ro-RO" i="1" cap="none" dirty="0">
                <a:latin typeface="Tahoma" panose="020B0604030504040204" pitchFamily="34" charset="0"/>
                <a:ea typeface="Tahoma" panose="020B0604030504040204" pitchFamily="34" charset="0"/>
                <a:cs typeface="Tahoma" panose="020B0604030504040204" pitchFamily="34" charset="0"/>
              </a:rPr>
              <a:t>typography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control (</a:t>
            </a:r>
            <a:r>
              <a:rPr lang="ro-RO" i="1" cap="none" dirty="0">
                <a:latin typeface="Tahoma" panose="020B0604030504040204" pitchFamily="34" charset="0"/>
                <a:ea typeface="Tahoma" panose="020B0604030504040204" pitchFamily="34" charset="0"/>
                <a:cs typeface="Tahoma" panose="020B0604030504040204" pitchFamily="34" charset="0"/>
              </a:rPr>
              <a:t>controls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conținut (</a:t>
            </a:r>
            <a:r>
              <a:rPr lang="ro-RO" i="1" cap="none" dirty="0">
                <a:latin typeface="Tahoma" panose="020B0604030504040204" pitchFamily="34" charset="0"/>
                <a:ea typeface="Tahoma" panose="020B0604030504040204" pitchFamily="34" charset="0"/>
                <a:cs typeface="Tahoma" panose="020B0604030504040204" pitchFamily="34" charset="0"/>
              </a:rPr>
              <a:t>contents</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navigare (</a:t>
            </a:r>
            <a:r>
              <a:rPr lang="ro-RO" i="1" cap="none" dirty="0">
                <a:latin typeface="Tahoma" panose="020B0604030504040204" pitchFamily="34" charset="0"/>
                <a:ea typeface="Tahoma" panose="020B0604030504040204" pitchFamily="34" charset="0"/>
                <a:cs typeface="Tahoma" panose="020B0604030504040204" pitchFamily="34" charset="0"/>
              </a:rPr>
              <a:t>navigation</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Pictograme (</a:t>
            </a:r>
            <a:r>
              <a:rPr lang="ro-RO" i="1" cap="none" dirty="0">
                <a:latin typeface="Tahoma" panose="020B0604030504040204" pitchFamily="34" charset="0"/>
                <a:ea typeface="Tahoma" panose="020B0604030504040204" pitchFamily="34" charset="0"/>
                <a:cs typeface="Tahoma" panose="020B0604030504040204" pitchFamily="34" charset="0"/>
              </a:rPr>
              <a:t>iconography</a:t>
            </a:r>
            <a:r>
              <a:rPr lang="ro-RO" cap="none" dirty="0">
                <a:latin typeface="Tahoma" panose="020B0604030504040204" pitchFamily="34" charset="0"/>
                <a:ea typeface="Tahoma" panose="020B0604030504040204" pitchFamily="34" charset="0"/>
                <a:cs typeface="Tahoma" panose="020B0604030504040204" pitchFamily="34" charset="0"/>
              </a:rPr>
              <a:t>)</a:t>
            </a:r>
          </a:p>
          <a:p>
            <a:r>
              <a:rPr lang="ro-RO" cap="none" dirty="0">
                <a:latin typeface="Tahoma" panose="020B0604030504040204" pitchFamily="34" charset="0"/>
                <a:ea typeface="Tahoma" panose="020B0604030504040204" pitchFamily="34" charset="0"/>
                <a:cs typeface="Tahoma" panose="020B0604030504040204" pitchFamily="34" charset="0"/>
              </a:rPr>
              <a:t>Elemente de </a:t>
            </a:r>
            <a:r>
              <a:rPr lang="ro-RO" i="1" cap="none" dirty="0">
                <a:latin typeface="Tahoma" panose="020B0604030504040204" pitchFamily="34" charset="0"/>
                <a:ea typeface="Tahoma" panose="020B0604030504040204" pitchFamily="34" charset="0"/>
                <a:cs typeface="Tahoma" panose="020B0604030504040204" pitchFamily="34" charset="0"/>
              </a:rPr>
              <a:t>input</a:t>
            </a:r>
          </a:p>
          <a:p>
            <a:r>
              <a:rPr lang="ro-RO" cap="none" dirty="0">
                <a:latin typeface="Tahoma" panose="020B0604030504040204" pitchFamily="34" charset="0"/>
                <a:ea typeface="Tahoma" panose="020B0604030504040204" pitchFamily="34" charset="0"/>
                <a:cs typeface="Tahoma" panose="020B0604030504040204" pitchFamily="34" charset="0"/>
              </a:rPr>
              <a:t>Formulare</a:t>
            </a:r>
          </a:p>
          <a:p>
            <a:r>
              <a:rPr lang="ro-RO" cap="none" dirty="0">
                <a:latin typeface="Tahoma" panose="020B0604030504040204" pitchFamily="34" charset="0"/>
                <a:ea typeface="Tahoma" panose="020B0604030504040204" pitchFamily="34" charset="0"/>
                <a:cs typeface="Tahoma" panose="020B0604030504040204" pitchFamily="34" charset="0"/>
              </a:rPr>
              <a:t>Progres, notificări</a:t>
            </a:r>
          </a:p>
          <a:p>
            <a:r>
              <a:rPr lang="ro-RO" cap="none"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93269483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58B311-ABD0-E6E8-72D6-EB69AAD69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7758" y="1617266"/>
            <a:ext cx="3770093" cy="3135930"/>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4739012" y="979055"/>
            <a:ext cx="6341495" cy="4582441"/>
          </a:xfrm>
          <a:prstGeom prst="rect">
            <a:avLst/>
          </a:prstGeom>
        </p:spPr>
        <p:txBody>
          <a:bodyPr vert="horz" lIns="91440" tIns="45720" rIns="91440" bIns="45720" rtlCol="0" anchor="ctr">
            <a:normAutofit fontScale="70000" lnSpcReduction="20000"/>
          </a:bodyPr>
          <a:lstStyle/>
          <a:p>
            <a:pPr marL="342900" indent="-228600" defTabSz="914400">
              <a:lnSpc>
                <a:spcPct val="120000"/>
              </a:lnSpc>
              <a:spcAft>
                <a:spcPts val="600"/>
              </a:spcAft>
              <a:buClr>
                <a:schemeClr val="accent1"/>
              </a:buClr>
              <a:buSzPct val="160000"/>
              <a:buFont typeface="Arial" panose="020B0604020202020204" pitchFamily="34" charset="0"/>
              <a:buChar char="•"/>
            </a:pPr>
            <a:r>
              <a:rPr lang="ro-RO" sz="3400" dirty="0">
                <a:latin typeface="Tahoma" panose="020B0604030504040204" pitchFamily="34" charset="0"/>
                <a:ea typeface="Tahoma" panose="020B0604030504040204" pitchFamily="34" charset="0"/>
                <a:cs typeface="Tahoma" panose="020B0604030504040204" pitchFamily="34" charset="0"/>
              </a:rPr>
              <a:t>Formulare bune ♡ produs bun</a:t>
            </a:r>
            <a:endParaRPr lang="en-US" sz="34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2600" dirty="0">
                <a:latin typeface="Tahoma" panose="020B0604030504040204" pitchFamily="34" charset="0"/>
                <a:ea typeface="Tahoma" panose="020B0604030504040204" pitchFamily="34" charset="0"/>
                <a:cs typeface="Tahoma" panose="020B0604030504040204" pitchFamily="34" charset="0"/>
              </a:rPr>
              <a:t>O serie întreagă de aplicații sunt, esențialmente, formulare</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2600" dirty="0">
                <a:latin typeface="Tahoma" panose="020B0604030504040204" pitchFamily="34" charset="0"/>
                <a:ea typeface="Tahoma" panose="020B0604030504040204" pitchFamily="34" charset="0"/>
                <a:cs typeface="Tahoma" panose="020B0604030504040204" pitchFamily="34" charset="0"/>
              </a:rPr>
              <a:t>Regulă principală: să nu fie cerute mai multe informații decât este cazul – regula </a:t>
            </a:r>
            <a:r>
              <a:rPr lang="ro-RO" sz="2600" i="1" dirty="0">
                <a:latin typeface="Tahoma" panose="020B0604030504040204" pitchFamily="34" charset="0"/>
                <a:ea typeface="Tahoma" panose="020B0604030504040204" pitchFamily="34" charset="0"/>
                <a:cs typeface="Tahoma" panose="020B0604030504040204" pitchFamily="34" charset="0"/>
                <a:hlinkClick r:id="rId5"/>
              </a:rPr>
              <a:t>keep it short</a:t>
            </a:r>
            <a:r>
              <a:rPr lang="ro-RO" sz="2600" i="1" dirty="0">
                <a:latin typeface="Tahoma" panose="020B0604030504040204" pitchFamily="34" charset="0"/>
                <a:ea typeface="Tahoma" panose="020B0604030504040204" pitchFamily="34" charset="0"/>
                <a:cs typeface="Tahoma" panose="020B0604030504040204" pitchFamily="34" charset="0"/>
              </a:rPr>
              <a:t>:</a:t>
            </a:r>
            <a:r>
              <a:rPr lang="en-GB" sz="2600" i="1" dirty="0">
                <a:latin typeface="Tahoma" panose="020B0604030504040204" pitchFamily="34" charset="0"/>
                <a:ea typeface="Tahoma" panose="020B0604030504040204" pitchFamily="34" charset="0"/>
                <a:cs typeface="Tahoma" panose="020B0604030504040204" pitchFamily="34" charset="0"/>
              </a:rPr>
              <a:t> ”I have made this longer than usual because I have not had time to make it shorter”</a:t>
            </a:r>
            <a:r>
              <a:rPr lang="ro-RO" sz="2600" i="1" dirty="0">
                <a:latin typeface="Tahoma" panose="020B0604030504040204" pitchFamily="34" charset="0"/>
                <a:ea typeface="Tahoma" panose="020B0604030504040204" pitchFamily="34" charset="0"/>
                <a:cs typeface="Tahoma" panose="020B0604030504040204" pitchFamily="34" charset="0"/>
              </a:rPr>
              <a:t> </a:t>
            </a:r>
            <a:r>
              <a:rPr lang="ro-RO" sz="2600" dirty="0">
                <a:latin typeface="Tahoma" panose="020B0604030504040204" pitchFamily="34" charset="0"/>
                <a:ea typeface="Tahoma" panose="020B0604030504040204" pitchFamily="34" charset="0"/>
                <a:cs typeface="Tahoma" panose="020B0604030504040204" pitchFamily="34" charset="0"/>
              </a:rPr>
              <a:t>(B. Pascal)</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2600" dirty="0">
                <a:latin typeface="Tahoma" panose="020B0604030504040204" pitchFamily="34" charset="0"/>
                <a:ea typeface="Tahoma" panose="020B0604030504040204" pitchFamily="34" charset="0"/>
                <a:cs typeface="Tahoma" panose="020B0604030504040204" pitchFamily="34" charset="0"/>
              </a:rPr>
              <a:t>Varianta cea mai simplă: e-mail/telefon+parolă</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2600" dirty="0">
                <a:latin typeface="Tahoma" panose="020B0604030504040204" pitchFamily="34" charset="0"/>
                <a:ea typeface="Tahoma" panose="020B0604030504040204" pitchFamily="34" charset="0"/>
                <a:cs typeface="Tahoma" panose="020B0604030504040204" pitchFamily="34" charset="0"/>
              </a:rPr>
              <a:t>Eventual alte informații, în funcție de natura produsului: nume (atenție la lungimea câmpului), adresă (nenecesară dacă nu sunt efectiv trimise produse), </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en-US" sz="2600" dirty="0" err="1">
                <a:latin typeface="Tahoma" panose="020B0604030504040204" pitchFamily="34" charset="0"/>
                <a:ea typeface="Tahoma" panose="020B0604030504040204" pitchFamily="34" charset="0"/>
                <a:cs typeface="Tahoma" panose="020B0604030504040204" pitchFamily="34" charset="0"/>
              </a:rPr>
              <a:t>Recomandat</a:t>
            </a:r>
            <a:r>
              <a:rPr lang="en-US" sz="2600" dirty="0">
                <a:latin typeface="Tahoma" panose="020B0604030504040204" pitchFamily="34" charset="0"/>
                <a:ea typeface="Tahoma" panose="020B0604030504040204" pitchFamily="34" charset="0"/>
                <a:cs typeface="Tahoma" panose="020B0604030504040204" pitchFamily="34" charset="0"/>
              </a:rPr>
              <a:t> s</a:t>
            </a:r>
            <a:r>
              <a:rPr lang="ro-RO" sz="2600" dirty="0">
                <a:latin typeface="Tahoma" panose="020B0604030504040204" pitchFamily="34" charset="0"/>
                <a:ea typeface="Tahoma" panose="020B0604030504040204" pitchFamily="34" charset="0"/>
                <a:cs typeface="Tahoma" panose="020B0604030504040204" pitchFamily="34" charset="0"/>
              </a:rPr>
              <a:t>ă </a:t>
            </a:r>
            <a:r>
              <a:rPr lang="en-US" sz="2600" dirty="0">
                <a:latin typeface="Tahoma" panose="020B0604030504040204" pitchFamily="34" charset="0"/>
                <a:ea typeface="Tahoma" panose="020B0604030504040204" pitchFamily="34" charset="0"/>
                <a:cs typeface="Tahoma" panose="020B0604030504040204" pitchFamily="34" charset="0"/>
              </a:rPr>
              <a:t>fie </a:t>
            </a:r>
            <a:r>
              <a:rPr lang="en-US" sz="2600" dirty="0" err="1">
                <a:latin typeface="Tahoma" panose="020B0604030504040204" pitchFamily="34" charset="0"/>
                <a:ea typeface="Tahoma" panose="020B0604030504040204" pitchFamily="34" charset="0"/>
                <a:cs typeface="Tahoma" panose="020B0604030504040204" pitchFamily="34" charset="0"/>
              </a:rPr>
              <a:t>explicat</a:t>
            </a:r>
            <a:r>
              <a:rPr lang="en-US" sz="2600" dirty="0">
                <a:latin typeface="Tahoma" panose="020B0604030504040204" pitchFamily="34" charset="0"/>
                <a:ea typeface="Tahoma" panose="020B0604030504040204" pitchFamily="34" charset="0"/>
                <a:cs typeface="Tahoma" panose="020B0604030504040204" pitchFamily="34" charset="0"/>
              </a:rPr>
              <a:t> </a:t>
            </a:r>
            <a:r>
              <a:rPr lang="ro-RO" sz="2600" dirty="0">
                <a:latin typeface="Tahoma" panose="020B0604030504040204" pitchFamily="34" charset="0"/>
                <a:ea typeface="Tahoma" panose="020B0604030504040204" pitchFamily="34" charset="0"/>
                <a:cs typeface="Tahoma" panose="020B0604030504040204" pitchFamily="34" charset="0"/>
              </a:rPr>
              <a:t>de ce sunt colectate anumite date și cum vor fi utilizate</a:t>
            </a:r>
            <a:endParaRPr lang="en-US" sz="2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74070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F2A94A-0481-521E-3EB4-9E75519A989F}"/>
              </a:ext>
            </a:extLst>
          </p:cNvPr>
          <p:cNvSpPr txBox="1"/>
          <p:nvPr/>
        </p:nvSpPr>
        <p:spPr>
          <a:xfrm>
            <a:off x="4335576" y="775855"/>
            <a:ext cx="7412318" cy="4912152"/>
          </a:xfrm>
          <a:prstGeom prst="rect">
            <a:avLst/>
          </a:prstGeom>
        </p:spPr>
        <p:txBody>
          <a:bodyPr vert="horz" lIns="91440" tIns="45720" rIns="91440" bIns="45720" rtlCol="0" anchor="ctr">
            <a:normAutofit fontScale="25000" lnSpcReduction="20000"/>
          </a:bodyPr>
          <a:lstStyle/>
          <a:p>
            <a:pPr marL="342900" indent="-228600" defTabSz="914400">
              <a:lnSpc>
                <a:spcPct val="120000"/>
              </a:lnSpc>
              <a:spcAft>
                <a:spcPts val="600"/>
              </a:spcAft>
              <a:buClr>
                <a:schemeClr val="accent1"/>
              </a:buClr>
              <a:buSzPct val="160000"/>
              <a:buFont typeface="Arial" panose="020B0604020202020204" pitchFamily="34" charset="0"/>
              <a:buChar char="•"/>
            </a:pPr>
            <a:r>
              <a:rPr lang="ro-RO" sz="9600" dirty="0">
                <a:latin typeface="Tahoma" panose="020B0604030504040204" pitchFamily="34" charset="0"/>
                <a:ea typeface="Tahoma" panose="020B0604030504040204" pitchFamily="34" charset="0"/>
                <a:cs typeface="Tahoma" panose="020B0604030504040204" pitchFamily="34" charset="0"/>
              </a:rPr>
              <a:t>Formatul datelor: flexibilitate (</a:t>
            </a:r>
            <a:r>
              <a:rPr lang="ro-RO" sz="9600" i="1" dirty="0">
                <a:latin typeface="Tahoma" panose="020B0604030504040204" pitchFamily="34" charset="0"/>
                <a:ea typeface="Tahoma" panose="020B0604030504040204" pitchFamily="34" charset="0"/>
                <a:cs typeface="Tahoma" panose="020B0604030504040204" pitchFamily="34" charset="0"/>
              </a:rPr>
              <a:t>be forgiving)</a:t>
            </a:r>
            <a:endParaRPr lang="ro-RO" sz="96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dirty="0">
                <a:latin typeface="Tahoma" panose="020B0604030504040204" pitchFamily="34" charset="0"/>
                <a:ea typeface="Tahoma" panose="020B0604030504040204" pitchFamily="34" charset="0"/>
                <a:cs typeface="Tahoma" panose="020B0604030504040204" pitchFamily="34" charset="0"/>
              </a:rPr>
              <a:t>Situații în care utilizatorii nu au o experiență de utilizare convenabilă: (i) nu poate fi salvat numele, deoarece are un caracter special, (ii) nu poate fi introdus numărul de telefon din cauza modului de validare, (iii) spații libere între grupele de cifre ale cardului utilizat (sau nu?).</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dirty="0">
                <a:latin typeface="Tahoma" panose="020B0604030504040204" pitchFamily="34" charset="0"/>
                <a:ea typeface="Tahoma" panose="020B0604030504040204" pitchFamily="34" charset="0"/>
                <a:cs typeface="Tahoma" panose="020B0604030504040204" pitchFamily="34" charset="0"/>
              </a:rPr>
              <a:t>Recomandări: (i) să fie permise caractere speciale, cratima, (ii) formate variate pentru numărul de telefon sau explicații clare de completare, (iii) ...</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dirty="0">
                <a:latin typeface="Tahoma" panose="020B0604030504040204" pitchFamily="34" charset="0"/>
                <a:ea typeface="Tahoma" panose="020B0604030504040204" pitchFamily="34" charset="0"/>
                <a:cs typeface="Tahoma" panose="020B0604030504040204" pitchFamily="34" charset="0"/>
              </a:rPr>
              <a:t>Elemente de principiu: (i) utilizatorii să aibă libertate/flexibilitate în completarea câmpurilor, (ii) să poată fi omise câmpurile care nu sunt obligatorii. </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dirty="0">
                <a:latin typeface="Tahoma" panose="020B0604030504040204" pitchFamily="34" charset="0"/>
                <a:ea typeface="Tahoma" panose="020B0604030504040204" pitchFamily="34" charset="0"/>
                <a:cs typeface="Tahoma" panose="020B0604030504040204" pitchFamily="34" charset="0"/>
              </a:rPr>
              <a:t>Aspect general: utilizator și dezvoltator. </a:t>
            </a:r>
          </a:p>
        </p:txBody>
      </p:sp>
      <p:pic>
        <p:nvPicPr>
          <p:cNvPr id="4" name="Picture 3">
            <a:extLst>
              <a:ext uri="{FF2B5EF4-FFF2-40B4-BE49-F238E27FC236}">
                <a16:creationId xmlns:a16="http://schemas.microsoft.com/office/drawing/2014/main" id="{9B6F041B-CABB-73CD-FB2B-F9E8BD086112}"/>
              </a:ext>
            </a:extLst>
          </p:cNvPr>
          <p:cNvPicPr>
            <a:picLocks noChangeAspect="1"/>
          </p:cNvPicPr>
          <p:nvPr/>
        </p:nvPicPr>
        <p:blipFill>
          <a:blip r:embed="rId4"/>
          <a:stretch>
            <a:fillRect/>
          </a:stretch>
        </p:blipFill>
        <p:spPr>
          <a:xfrm>
            <a:off x="547965" y="3014124"/>
            <a:ext cx="3643036" cy="1167351"/>
          </a:xfrm>
          <a:prstGeom prst="rect">
            <a:avLst/>
          </a:prstGeom>
        </p:spPr>
      </p:pic>
    </p:spTree>
    <p:extLst>
      <p:ext uri="{BB962C8B-B14F-4D97-AF65-F5344CB8AC3E}">
        <p14:creationId xmlns:p14="http://schemas.microsoft.com/office/powerpoint/2010/main" val="35598603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4"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B7B40B-A65E-165E-F288-017918E1C685}"/>
              </a:ext>
            </a:extLst>
          </p:cNvPr>
          <p:cNvPicPr>
            <a:picLocks noChangeAspect="1"/>
          </p:cNvPicPr>
          <p:nvPr/>
        </p:nvPicPr>
        <p:blipFill>
          <a:blip r:embed="rId4"/>
          <a:stretch>
            <a:fillRect/>
          </a:stretch>
        </p:blipFill>
        <p:spPr>
          <a:xfrm>
            <a:off x="741269" y="3589945"/>
            <a:ext cx="3305553" cy="651340"/>
          </a:xfrm>
          <a:prstGeom prst="rect">
            <a:avLst/>
          </a:prstGeom>
        </p:spPr>
      </p:pic>
      <p:pic>
        <p:nvPicPr>
          <p:cNvPr id="4" name="Picture 3">
            <a:extLst>
              <a:ext uri="{FF2B5EF4-FFF2-40B4-BE49-F238E27FC236}">
                <a16:creationId xmlns:a16="http://schemas.microsoft.com/office/drawing/2014/main" id="{EC58B311-ABD0-E6E8-72D6-EB69AAD69D41}"/>
              </a:ext>
            </a:extLst>
          </p:cNvPr>
          <p:cNvPicPr>
            <a:picLocks noChangeAspect="1"/>
          </p:cNvPicPr>
          <p:nvPr/>
        </p:nvPicPr>
        <p:blipFill>
          <a:blip r:embed="rId5"/>
          <a:stretch>
            <a:fillRect/>
          </a:stretch>
        </p:blipFill>
        <p:spPr>
          <a:xfrm>
            <a:off x="607833" y="1589557"/>
            <a:ext cx="3305553" cy="554550"/>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4739012" y="2063397"/>
            <a:ext cx="6341495" cy="2866342"/>
          </a:xfrm>
          <a:prstGeom prst="rect">
            <a:avLst/>
          </a:prstGeom>
        </p:spPr>
        <p:txBody>
          <a:bodyPr vert="horz" lIns="91440" tIns="45720" rIns="91440" bIns="45720" rtlCol="0" anchor="ctr">
            <a:normAutofit fontScale="92500" lnSpcReduction="10000"/>
          </a:bodyPr>
          <a:lstStyle/>
          <a:p>
            <a:pPr marL="342900" indent="-228600" defTabSz="914400">
              <a:lnSpc>
                <a:spcPct val="120000"/>
              </a:lnSpc>
              <a:spcAft>
                <a:spcPts val="600"/>
              </a:spcAft>
              <a:buClr>
                <a:schemeClr val="accent1"/>
              </a:buClr>
              <a:buSzPct val="160000"/>
              <a:buFont typeface="Arial" panose="020B0604020202020204" pitchFamily="34" charset="0"/>
              <a:buChar char="•"/>
            </a:pPr>
            <a:r>
              <a:rPr lang="en-US" sz="2400" dirty="0" err="1">
                <a:latin typeface="Tahoma" panose="020B0604030504040204" pitchFamily="34" charset="0"/>
                <a:ea typeface="Tahoma" panose="020B0604030504040204" pitchFamily="34" charset="0"/>
                <a:cs typeface="Tahoma" panose="020B0604030504040204" pitchFamily="34" charset="0"/>
              </a:rPr>
              <a:t>Adecvarea</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câmpurilor</a:t>
            </a:r>
            <a:r>
              <a:rPr lang="en-US" sz="2400" dirty="0">
                <a:latin typeface="Tahoma" panose="020B0604030504040204" pitchFamily="34" charset="0"/>
                <a:ea typeface="Tahoma" panose="020B0604030504040204" pitchFamily="34" charset="0"/>
                <a:cs typeface="Tahoma" panose="020B0604030504040204" pitchFamily="34" charset="0"/>
              </a:rPr>
              <a:t> de </a:t>
            </a:r>
            <a:r>
              <a:rPr lang="en-US" sz="2400" dirty="0" err="1">
                <a:latin typeface="Tahoma" panose="020B0604030504040204" pitchFamily="34" charset="0"/>
                <a:ea typeface="Tahoma" panose="020B0604030504040204" pitchFamily="34" charset="0"/>
                <a:cs typeface="Tahoma" panose="020B0604030504040204" pitchFamily="34" charset="0"/>
              </a:rPr>
              <a:t>completat</a:t>
            </a:r>
            <a:r>
              <a:rPr lang="en-US" sz="2400" dirty="0">
                <a:latin typeface="Tahoma" panose="020B0604030504040204" pitchFamily="34" charset="0"/>
                <a:ea typeface="Tahoma" panose="020B0604030504040204" pitchFamily="34" charset="0"/>
                <a:cs typeface="Tahoma" panose="020B0604030504040204" pitchFamily="34" charset="0"/>
              </a:rPr>
              <a:t> la </a:t>
            </a:r>
            <a:r>
              <a:rPr lang="en-US" sz="2400" dirty="0" err="1">
                <a:latin typeface="Tahoma" panose="020B0604030504040204" pitchFamily="34" charset="0"/>
                <a:ea typeface="Tahoma" panose="020B0604030504040204" pitchFamily="34" charset="0"/>
                <a:cs typeface="Tahoma" panose="020B0604030504040204" pitchFamily="34" charset="0"/>
              </a:rPr>
              <a:t>conținutul</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așteptat</a:t>
            </a:r>
            <a:endParaRPr lang="en-US" sz="24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en-US" sz="2000" dirty="0" err="1">
                <a:latin typeface="Tahoma" panose="020B0604030504040204" pitchFamily="34" charset="0"/>
                <a:ea typeface="Tahoma" panose="020B0604030504040204" pitchFamily="34" charset="0"/>
                <a:cs typeface="Tahoma" panose="020B0604030504040204" pitchFamily="34" charset="0"/>
              </a:rPr>
              <a:t>Referitoare</a:t>
            </a:r>
            <a:r>
              <a:rPr lang="en-US" sz="2000" dirty="0">
                <a:latin typeface="Tahoma" panose="020B0604030504040204" pitchFamily="34" charset="0"/>
                <a:ea typeface="Tahoma" panose="020B0604030504040204" pitchFamily="34" charset="0"/>
                <a:cs typeface="Tahoma" panose="020B0604030504040204" pitchFamily="34" charset="0"/>
              </a:rPr>
              <a:t> la </a:t>
            </a:r>
            <a:r>
              <a:rPr lang="en-US" sz="2000" dirty="0" err="1">
                <a:latin typeface="Tahoma" panose="020B0604030504040204" pitchFamily="34" charset="0"/>
                <a:ea typeface="Tahoma" panose="020B0604030504040204" pitchFamily="34" charset="0"/>
                <a:cs typeface="Tahoma" panose="020B0604030504040204" pitchFamily="34" charset="0"/>
              </a:rPr>
              <a:t>căsuțele</a:t>
            </a:r>
            <a:r>
              <a:rPr lang="en-US" sz="2000" dirty="0">
                <a:latin typeface="Tahoma" panose="020B0604030504040204" pitchFamily="34" charset="0"/>
                <a:ea typeface="Tahoma" panose="020B0604030504040204" pitchFamily="34" charset="0"/>
                <a:cs typeface="Tahoma" panose="020B0604030504040204" pitchFamily="34" charset="0"/>
              </a:rPr>
              <a:t> de tip </a:t>
            </a:r>
            <a:r>
              <a:rPr lang="en-US" sz="2000" dirty="0" err="1">
                <a:latin typeface="Tahoma" panose="020B0604030504040204" pitchFamily="34" charset="0"/>
                <a:ea typeface="Tahoma" panose="020B0604030504040204" pitchFamily="34" charset="0"/>
                <a:cs typeface="Tahoma" panose="020B0604030504040204" pitchFamily="34" charset="0"/>
              </a:rPr>
              <a:t>multilinie</a:t>
            </a:r>
            <a:endParaRPr lang="en-US" sz="20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en-US" sz="2000" dirty="0" err="1">
                <a:latin typeface="Tahoma" panose="020B0604030504040204" pitchFamily="34" charset="0"/>
                <a:ea typeface="Tahoma" panose="020B0604030504040204" pitchFamily="34" charset="0"/>
                <a:cs typeface="Tahoma" panose="020B0604030504040204" pitchFamily="34" charset="0"/>
              </a:rPr>
              <a:t>Dimensiune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adecvată</a:t>
            </a:r>
            <a:r>
              <a:rPr lang="en-US" sz="2000" dirty="0">
                <a:latin typeface="Tahoma" panose="020B0604030504040204" pitchFamily="34" charset="0"/>
                <a:ea typeface="Tahoma" panose="020B0604030504040204" pitchFamily="34" charset="0"/>
                <a:cs typeface="Tahoma" panose="020B0604030504040204" pitchFamily="34" charset="0"/>
              </a:rPr>
              <a:t>, nu </a:t>
            </a:r>
            <a:r>
              <a:rPr lang="en-US" sz="2000" dirty="0" err="1">
                <a:latin typeface="Tahoma" panose="020B0604030504040204" pitchFamily="34" charset="0"/>
                <a:ea typeface="Tahoma" panose="020B0604030504040204" pitchFamily="34" charset="0"/>
                <a:cs typeface="Tahoma" panose="020B0604030504040204" pitchFamily="34" charset="0"/>
              </a:rPr>
              <a:t>doar</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valori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implicite</a:t>
            </a:r>
            <a:endParaRPr lang="en-US" sz="20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Analiza </a:t>
            </a:r>
            <a:r>
              <a:rPr lang="en-US" sz="2000" dirty="0" err="1">
                <a:latin typeface="Tahoma" panose="020B0604030504040204" pitchFamily="34" charset="0"/>
                <a:ea typeface="Tahoma" panose="020B0604030504040204" pitchFamily="34" charset="0"/>
                <a:cs typeface="Tahoma" panose="020B0604030504040204" pitchFamily="34" charset="0"/>
              </a:rPr>
              <a:t>experienței</a:t>
            </a:r>
            <a:r>
              <a:rPr lang="en-US" sz="2000" dirty="0">
                <a:latin typeface="Tahoma" panose="020B0604030504040204" pitchFamily="34" charset="0"/>
                <a:ea typeface="Tahoma" panose="020B0604030504040204" pitchFamily="34" charset="0"/>
                <a:cs typeface="Tahoma" panose="020B0604030504040204" pitchFamily="34" charset="0"/>
              </a:rPr>
              <a:t> de </a:t>
            </a:r>
            <a:r>
              <a:rPr lang="en-US" sz="2000" dirty="0" err="1">
                <a:latin typeface="Tahoma" panose="020B0604030504040204" pitchFamily="34" charset="0"/>
                <a:ea typeface="Tahoma" panose="020B0604030504040204" pitchFamily="34" charset="0"/>
                <a:cs typeface="Tahoma" panose="020B0604030504040204" pitchFamily="34" charset="0"/>
              </a:rPr>
              <a:t>utilizare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înaintea</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dezvoltării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interfeței</a:t>
            </a:r>
            <a:r>
              <a:rPr lang="en-US" sz="2000" dirty="0">
                <a:latin typeface="Tahoma" panose="020B0604030504040204" pitchFamily="34" charset="0"/>
                <a:ea typeface="Tahoma" panose="020B0604030504040204" pitchFamily="34" charset="0"/>
                <a:cs typeface="Tahoma" panose="020B0604030504040204" pitchFamily="34" charset="0"/>
              </a:rPr>
              <a:t> de </a:t>
            </a:r>
            <a:r>
              <a:rPr lang="en-US" sz="2000" dirty="0" err="1">
                <a:latin typeface="Tahoma" panose="020B0604030504040204" pitchFamily="34" charset="0"/>
                <a:ea typeface="Tahoma" panose="020B0604030504040204" pitchFamily="34" charset="0"/>
                <a:cs typeface="Tahoma" panose="020B0604030504040204" pitchFamily="34" charset="0"/>
              </a:rPr>
              <a:t>utilizare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poate</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îmbunătăți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experiența</a:t>
            </a:r>
            <a:r>
              <a:rPr lang="en-US" sz="2000" dirty="0">
                <a:latin typeface="Tahoma" panose="020B0604030504040204" pitchFamily="34" charset="0"/>
                <a:ea typeface="Tahoma" panose="020B0604030504040204" pitchFamily="34" charset="0"/>
                <a:cs typeface="Tahoma" panose="020B0604030504040204" pitchFamily="34" charset="0"/>
              </a:rPr>
              <a:t> de </a:t>
            </a:r>
            <a:r>
              <a:rPr lang="en-US" sz="2000" dirty="0" err="1">
                <a:latin typeface="Tahoma" panose="020B0604030504040204" pitchFamily="34" charset="0"/>
                <a:ea typeface="Tahoma" panose="020B0604030504040204" pitchFamily="34" charset="0"/>
                <a:cs typeface="Tahoma" panose="020B0604030504040204" pitchFamily="34" charset="0"/>
              </a:rPr>
              <a:t>utilizare</a:t>
            </a:r>
            <a:endParaRPr lang="en-US" sz="2000" dirty="0">
              <a:latin typeface="Tahoma" panose="020B0604030504040204" pitchFamily="34" charset="0"/>
              <a:ea typeface="Tahoma" panose="020B0604030504040204" pitchFamily="34" charset="0"/>
              <a:cs typeface="Tahoma" panose="020B0604030504040204" pitchFamily="34" charset="0"/>
            </a:endParaRPr>
          </a:p>
          <a:p>
            <a:pPr marL="800100" lvl="1" indent="-228600" defTabSz="914400">
              <a:lnSpc>
                <a:spcPct val="120000"/>
              </a:lnSpc>
              <a:spcAft>
                <a:spcPts val="600"/>
              </a:spcAft>
              <a:buClr>
                <a:schemeClr val="accent1"/>
              </a:buClr>
              <a:buSzPct val="160000"/>
              <a:buFont typeface="Arial" panose="020B0604020202020204" pitchFamily="34" charset="0"/>
              <a:buChar char="•"/>
            </a:pPr>
            <a:endParaRPr lang="en-US" cap="all" dirty="0"/>
          </a:p>
        </p:txBody>
      </p:sp>
    </p:spTree>
    <p:extLst>
      <p:ext uri="{BB962C8B-B14F-4D97-AF65-F5344CB8AC3E}">
        <p14:creationId xmlns:p14="http://schemas.microsoft.com/office/powerpoint/2010/main" val="2022003934"/>
      </p:ext>
    </p:extLst>
  </p:cSld>
  <p:clrMapOvr>
    <a:masterClrMapping/>
  </p:clrMapOvr>
  <p:transition spd="slow">
    <p:comb/>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F2A94A-0481-521E-3EB4-9E75519A989F}"/>
              </a:ext>
            </a:extLst>
          </p:cNvPr>
          <p:cNvSpPr txBox="1"/>
          <p:nvPr/>
        </p:nvSpPr>
        <p:spPr>
          <a:xfrm>
            <a:off x="4591230" y="775855"/>
            <a:ext cx="6991170" cy="4912152"/>
          </a:xfrm>
          <a:prstGeom prst="rect">
            <a:avLst/>
          </a:prstGeom>
        </p:spPr>
        <p:txBody>
          <a:bodyPr vert="horz" lIns="91440" tIns="45720" rIns="91440" bIns="45720" rtlCol="0" anchor="ctr">
            <a:normAutofit fontScale="25000" lnSpcReduction="20000"/>
          </a:bodyPr>
          <a:lstStyle/>
          <a:p>
            <a:pPr marL="342900" indent="-228600" defTabSz="914400">
              <a:lnSpc>
                <a:spcPct val="120000"/>
              </a:lnSpc>
              <a:spcAft>
                <a:spcPts val="600"/>
              </a:spcAft>
              <a:buClr>
                <a:schemeClr val="accent1"/>
              </a:buClr>
              <a:buSzPct val="160000"/>
              <a:buFont typeface="Arial" panose="020B0604020202020204" pitchFamily="34" charset="0"/>
              <a:buChar char="•"/>
            </a:pPr>
            <a:r>
              <a:rPr lang="ro-RO" sz="9600" dirty="0">
                <a:latin typeface="Tahoma" panose="020B0604030504040204" pitchFamily="34" charset="0"/>
                <a:ea typeface="Tahoma" panose="020B0604030504040204" pitchFamily="34" charset="0"/>
                <a:cs typeface="Tahoma" panose="020B0604030504040204" pitchFamily="34" charset="0"/>
              </a:rPr>
              <a:t>Utilizarea unui element de control adecvat</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dirty="0">
                <a:latin typeface="Tahoma" panose="020B0604030504040204" pitchFamily="34" charset="0"/>
                <a:ea typeface="Tahoma" panose="020B0604030504040204" pitchFamily="34" charset="0"/>
                <a:cs typeface="Tahoma" panose="020B0604030504040204" pitchFamily="34" charset="0"/>
              </a:rPr>
              <a:t>Există o serie întreagă de elemente de control care pot valorifica librării / caracteristici deja implementate / elemente native ale sistemului (de exemplu: culori, alegerea datei, etc.). Există elemente de control standardizate, nu este neapărat necesară generarea unei interfețe de utilizare proprii (de exemplu pentru selectarea unei culori) </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dirty="0">
                <a:latin typeface="Tahoma" panose="020B0604030504040204" pitchFamily="34" charset="0"/>
                <a:ea typeface="Tahoma" panose="020B0604030504040204" pitchFamily="34" charset="0"/>
                <a:cs typeface="Tahoma" panose="020B0604030504040204" pitchFamily="34" charset="0"/>
              </a:rPr>
              <a:t>Pentru exact două opțiuni: </a:t>
            </a:r>
            <a:r>
              <a:rPr lang="ro-RO" sz="8000" i="1" dirty="0">
                <a:latin typeface="Tahoma" panose="020B0604030504040204" pitchFamily="34" charset="0"/>
                <a:ea typeface="Tahoma" panose="020B0604030504040204" pitchFamily="34" charset="0"/>
                <a:cs typeface="Tahoma" panose="020B0604030504040204" pitchFamily="34" charset="0"/>
              </a:rPr>
              <a:t>toggle switch </a:t>
            </a:r>
            <a:r>
              <a:rPr lang="ro-RO" sz="8000" dirty="0">
                <a:latin typeface="Tahoma" panose="020B0604030504040204" pitchFamily="34" charset="0"/>
                <a:ea typeface="Tahoma" panose="020B0604030504040204" pitchFamily="34" charset="0"/>
                <a:cs typeface="Tahoma" panose="020B0604030504040204" pitchFamily="34" charset="0"/>
              </a:rPr>
              <a:t>în loc de </a:t>
            </a:r>
            <a:r>
              <a:rPr lang="ro-RO" sz="8000" i="1" dirty="0">
                <a:latin typeface="Tahoma" panose="020B0604030504040204" pitchFamily="34" charset="0"/>
                <a:ea typeface="Tahoma" panose="020B0604030504040204" pitchFamily="34" charset="0"/>
                <a:cs typeface="Tahoma" panose="020B0604030504040204" pitchFamily="34" charset="0"/>
              </a:rPr>
              <a:t>radio buttons</a:t>
            </a:r>
            <a:endParaRPr lang="ro-RO" sz="80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8000" i="1" dirty="0">
                <a:latin typeface="Tahoma" panose="020B0604030504040204" pitchFamily="34" charset="0"/>
                <a:ea typeface="Tahoma" panose="020B0604030504040204" pitchFamily="34" charset="0"/>
                <a:cs typeface="Tahoma" panose="020B0604030504040204" pitchFamily="34" charset="0"/>
              </a:rPr>
              <a:t>Drop-down menus: </a:t>
            </a:r>
            <a:r>
              <a:rPr lang="ro-RO" sz="8000" dirty="0">
                <a:latin typeface="Tahoma" panose="020B0604030504040204" pitchFamily="34" charset="0"/>
                <a:ea typeface="Tahoma" panose="020B0604030504040204" pitchFamily="34" charset="0"/>
                <a:cs typeface="Tahoma" panose="020B0604030504040204" pitchFamily="34" charset="0"/>
              </a:rPr>
              <a:t>adecvate pentru o listă lungă de opțiuni</a:t>
            </a:r>
          </a:p>
        </p:txBody>
      </p:sp>
      <p:pic>
        <p:nvPicPr>
          <p:cNvPr id="3" name="Picture 2">
            <a:extLst>
              <a:ext uri="{FF2B5EF4-FFF2-40B4-BE49-F238E27FC236}">
                <a16:creationId xmlns:a16="http://schemas.microsoft.com/office/drawing/2014/main" id="{85239C76-B95F-B0F2-2EAD-5761EFDA65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7768" y="1571625"/>
            <a:ext cx="3535964" cy="3107011"/>
          </a:xfrm>
          <a:prstGeom prst="rect">
            <a:avLst/>
          </a:prstGeom>
        </p:spPr>
      </p:pic>
      <p:pic>
        <p:nvPicPr>
          <p:cNvPr id="7" name="Picture 6">
            <a:extLst>
              <a:ext uri="{FF2B5EF4-FFF2-40B4-BE49-F238E27FC236}">
                <a16:creationId xmlns:a16="http://schemas.microsoft.com/office/drawing/2014/main" id="{AE333FE0-4DD0-92A3-7FA0-D1D30ABF7363}"/>
              </a:ext>
            </a:extLst>
          </p:cNvPr>
          <p:cNvPicPr>
            <a:picLocks noChangeAspect="1"/>
          </p:cNvPicPr>
          <p:nvPr/>
        </p:nvPicPr>
        <p:blipFill>
          <a:blip r:embed="rId5"/>
          <a:stretch>
            <a:fillRect/>
          </a:stretch>
        </p:blipFill>
        <p:spPr>
          <a:xfrm>
            <a:off x="622503" y="981434"/>
            <a:ext cx="3585853" cy="447315"/>
          </a:xfrm>
          <a:prstGeom prst="rect">
            <a:avLst/>
          </a:prstGeom>
        </p:spPr>
      </p:pic>
    </p:spTree>
    <p:extLst>
      <p:ext uri="{BB962C8B-B14F-4D97-AF65-F5344CB8AC3E}">
        <p14:creationId xmlns:p14="http://schemas.microsoft.com/office/powerpoint/2010/main" val="7416185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8FA20A3C-BD33-4BC0-BAA2-683C4F29A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4" name="Group 133">
            <a:extLst>
              <a:ext uri="{FF2B5EF4-FFF2-40B4-BE49-F238E27FC236}">
                <a16:creationId xmlns:a16="http://schemas.microsoft.com/office/drawing/2014/main" id="{FF51F4B5-F243-485B-AEFF-8A23923327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5" name="Rectangle 134">
              <a:extLst>
                <a:ext uri="{FF2B5EF4-FFF2-40B4-BE49-F238E27FC236}">
                  <a16:creationId xmlns:a16="http://schemas.microsoft.com/office/drawing/2014/main" id="{F6DDD77F-AF4E-4699-83CA-25E67DE025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36" name="Freeform 11">
              <a:extLst>
                <a:ext uri="{FF2B5EF4-FFF2-40B4-BE49-F238E27FC236}">
                  <a16:creationId xmlns:a16="http://schemas.microsoft.com/office/drawing/2014/main" id="{E54D6B7E-A890-4096-B04C-986095FD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txBody>
            <a:bodyPr/>
            <a:lstStyle/>
            <a:p>
              <a:endParaRPr lang="en-GB"/>
            </a:p>
          </p:txBody>
        </p:sp>
        <p:sp>
          <p:nvSpPr>
            <p:cNvPr id="137" name="Rectangle 136">
              <a:extLst>
                <a:ext uri="{FF2B5EF4-FFF2-40B4-BE49-F238E27FC236}">
                  <a16:creationId xmlns:a16="http://schemas.microsoft.com/office/drawing/2014/main" id="{73BABC7B-87BC-419D-A42E-34400A920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36" name="Title 1">
            <a:extLst>
              <a:ext uri="{FF2B5EF4-FFF2-40B4-BE49-F238E27FC236}">
                <a16:creationId xmlns:a16="http://schemas.microsoft.com/office/drawing/2014/main" id="{B4CD7CFD-2E8F-D6FA-A197-8F2811F55CD5}"/>
              </a:ext>
            </a:extLst>
          </p:cNvPr>
          <p:cNvSpPr>
            <a:spLocks noGrp="1"/>
          </p:cNvSpPr>
          <p:nvPr>
            <p:ph type="title"/>
          </p:nvPr>
        </p:nvSpPr>
        <p:spPr>
          <a:xfrm>
            <a:off x="4684442" y="0"/>
            <a:ext cx="6342822" cy="1151965"/>
          </a:xfrm>
        </p:spPr>
        <p:txBody>
          <a:bodyPr vert="horz" lIns="91440" tIns="45720" rIns="91440" bIns="45720" rtlCol="0" anchor="ctr">
            <a:normAutofit/>
          </a:bodyPr>
          <a:lstStyle/>
          <a:p>
            <a:pPr algn="l"/>
            <a:r>
              <a:rPr lang="ro-RO" sz="4300" cap="none" dirty="0">
                <a:latin typeface="Tahoma" panose="020B0604030504040204" pitchFamily="34" charset="0"/>
                <a:ea typeface="Tahoma" panose="020B0604030504040204" pitchFamily="34" charset="0"/>
                <a:cs typeface="Tahoma" panose="020B0604030504040204" pitchFamily="34" charset="0"/>
              </a:rPr>
              <a:t>Formulare</a:t>
            </a:r>
            <a:endParaRPr lang="en-US" sz="4300" cap="none"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138">
            <a:extLst>
              <a:ext uri="{FF2B5EF4-FFF2-40B4-BE49-F238E27FC236}">
                <a16:creationId xmlns:a16="http://schemas.microsoft.com/office/drawing/2014/main" id="{993BAF99-563B-4D70-A7B7-70F3B39EC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41" y="457200"/>
            <a:ext cx="3787611" cy="4686138"/>
          </a:xfrm>
          <a:prstGeom prst="rect">
            <a:avLst/>
          </a:prstGeom>
          <a:solidFill>
            <a:schemeClr val="bg1"/>
          </a:solidFill>
          <a:ln w="57150" cmpd="thinThick">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58B311-ABD0-E6E8-72D6-EB69AAD69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7758" y="1617266"/>
            <a:ext cx="3770093" cy="3135930"/>
          </a:xfrm>
          <a:prstGeom prst="rect">
            <a:avLst/>
          </a:prstGeom>
        </p:spPr>
      </p:pic>
      <p:sp>
        <p:nvSpPr>
          <p:cNvPr id="5" name="TextBox 4">
            <a:extLst>
              <a:ext uri="{FF2B5EF4-FFF2-40B4-BE49-F238E27FC236}">
                <a16:creationId xmlns:a16="http://schemas.microsoft.com/office/drawing/2014/main" id="{98F2A94A-0481-521E-3EB4-9E75519A989F}"/>
              </a:ext>
            </a:extLst>
          </p:cNvPr>
          <p:cNvSpPr txBox="1"/>
          <p:nvPr/>
        </p:nvSpPr>
        <p:spPr>
          <a:xfrm>
            <a:off x="4591230" y="775855"/>
            <a:ext cx="6991170" cy="4912152"/>
          </a:xfrm>
          <a:prstGeom prst="rect">
            <a:avLst/>
          </a:prstGeom>
        </p:spPr>
        <p:txBody>
          <a:bodyPr vert="horz" lIns="91440" tIns="45720" rIns="91440" bIns="45720" rtlCol="0" anchor="ctr">
            <a:normAutofit fontScale="25000" lnSpcReduction="20000"/>
          </a:bodyPr>
          <a:lstStyle/>
          <a:p>
            <a:pPr marL="342900" indent="-228600" defTabSz="914400">
              <a:lnSpc>
                <a:spcPct val="120000"/>
              </a:lnSpc>
              <a:spcAft>
                <a:spcPts val="600"/>
              </a:spcAft>
              <a:buClr>
                <a:schemeClr val="accent1"/>
              </a:buClr>
              <a:buSzPct val="160000"/>
              <a:buFont typeface="Arial" panose="020B0604020202020204" pitchFamily="34" charset="0"/>
              <a:buChar char="•"/>
            </a:pPr>
            <a:r>
              <a:rPr lang="ro-RO" sz="9600" dirty="0">
                <a:latin typeface="Tahoma" panose="020B0604030504040204" pitchFamily="34" charset="0"/>
                <a:ea typeface="Tahoma" panose="020B0604030504040204" pitchFamily="34" charset="0"/>
                <a:cs typeface="Tahoma" panose="020B0604030504040204" pitchFamily="34" charset="0"/>
              </a:rPr>
              <a:t>Validarea rapidă a datelor de intrare</a:t>
            </a:r>
            <a:endParaRPr lang="en-US" sz="9600" dirty="0">
              <a:latin typeface="Tahoma" panose="020B0604030504040204" pitchFamily="34" charset="0"/>
              <a:ea typeface="Tahoma" panose="020B0604030504040204" pitchFamily="34" charset="0"/>
              <a:cs typeface="Tahoma" panose="020B0604030504040204" pitchFamily="34" charset="0"/>
            </a:endParaRP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6400" dirty="0">
                <a:latin typeface="Tahoma" panose="020B0604030504040204" pitchFamily="34" charset="0"/>
                <a:ea typeface="Tahoma" panose="020B0604030504040204" pitchFamily="34" charset="0"/>
                <a:cs typeface="Tahoma" panose="020B0604030504040204" pitchFamily="34" charset="0"/>
              </a:rPr>
              <a:t>Validare înseamnă transmiterea unui </a:t>
            </a:r>
            <a:r>
              <a:rPr lang="ro-RO" sz="6400" i="1" dirty="0">
                <a:latin typeface="Tahoma" panose="020B0604030504040204" pitchFamily="34" charset="0"/>
                <a:ea typeface="Tahoma" panose="020B0604030504040204" pitchFamily="34" charset="0"/>
                <a:cs typeface="Tahoma" panose="020B0604030504040204" pitchFamily="34" charset="0"/>
              </a:rPr>
              <a:t>feedback </a:t>
            </a:r>
            <a:r>
              <a:rPr lang="ro-RO" sz="6400" dirty="0">
                <a:latin typeface="Tahoma" panose="020B0604030504040204" pitchFamily="34" charset="0"/>
                <a:ea typeface="Tahoma" panose="020B0604030504040204" pitchFamily="34" charset="0"/>
                <a:cs typeface="Tahoma" panose="020B0604030504040204" pitchFamily="34" charset="0"/>
              </a:rPr>
              <a:t>utilizatorului - inclusiv referitor la lipsa unor informații </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6400" dirty="0">
                <a:latin typeface="Tahoma" panose="020B0604030504040204" pitchFamily="34" charset="0"/>
                <a:ea typeface="Tahoma" panose="020B0604030504040204" pitchFamily="34" charset="0"/>
                <a:cs typeface="Tahoma" panose="020B0604030504040204" pitchFamily="34" charset="0"/>
              </a:rPr>
              <a:t>Ideal: să fie realizată în timp real, dar după ce a fost completat câmpul</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6400" dirty="0">
                <a:latin typeface="Tahoma" panose="020B0604030504040204" pitchFamily="34" charset="0"/>
                <a:ea typeface="Tahoma" panose="020B0604030504040204" pitchFamily="34" charset="0"/>
                <a:cs typeface="Tahoma" panose="020B0604030504040204" pitchFamily="34" charset="0"/>
              </a:rPr>
              <a:t>Existența unei erori nu înseamnă însă ștergerea/golirea formularului</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6400" dirty="0">
                <a:latin typeface="Tahoma" panose="020B0604030504040204" pitchFamily="34" charset="0"/>
                <a:ea typeface="Tahoma" panose="020B0604030504040204" pitchFamily="34" charset="0"/>
                <a:cs typeface="Tahoma" panose="020B0604030504040204" pitchFamily="34" charset="0"/>
              </a:rPr>
              <a:t>Exemple: numere de telefon incomplete, completarea datelor (plecarea înaintea sosirii)</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6400" dirty="0">
                <a:latin typeface="Tahoma" panose="020B0604030504040204" pitchFamily="34" charset="0"/>
                <a:ea typeface="Tahoma" panose="020B0604030504040204" pitchFamily="34" charset="0"/>
                <a:cs typeface="Tahoma" panose="020B0604030504040204" pitchFamily="34" charset="0"/>
              </a:rPr>
              <a:t>Sugestii pentru completarea unor erori (de exemplu </a:t>
            </a:r>
            <a:r>
              <a:rPr lang="ro-RO" sz="6400" i="1" dirty="0">
                <a:latin typeface="Tahoma" panose="020B0604030504040204" pitchFamily="34" charset="0"/>
                <a:ea typeface="Tahoma" panose="020B0604030504040204" pitchFamily="34" charset="0"/>
                <a:cs typeface="Tahoma" panose="020B0604030504040204" pitchFamily="34" charset="0"/>
              </a:rPr>
              <a:t>gmil.com </a:t>
            </a:r>
            <a:r>
              <a:rPr lang="ro-RO" sz="6400" dirty="0">
                <a:latin typeface="Tahoma" panose="020B0604030504040204" pitchFamily="34" charset="0"/>
                <a:ea typeface="Tahoma" panose="020B0604030504040204" pitchFamily="34" charset="0"/>
                <a:cs typeface="Tahoma" panose="020B0604030504040204" pitchFamily="34" charset="0"/>
              </a:rPr>
              <a:t>în loc de </a:t>
            </a:r>
            <a:r>
              <a:rPr lang="ro-RO" sz="6400" i="1" dirty="0">
                <a:latin typeface="Tahoma" panose="020B0604030504040204" pitchFamily="34" charset="0"/>
                <a:ea typeface="Tahoma" panose="020B0604030504040204" pitchFamily="34" charset="0"/>
                <a:cs typeface="Tahoma" panose="020B0604030504040204" pitchFamily="34" charset="0"/>
              </a:rPr>
              <a:t>gmail.com</a:t>
            </a:r>
            <a:r>
              <a:rPr lang="ro-RO" sz="6400" dirty="0">
                <a:latin typeface="Tahoma" panose="020B0604030504040204" pitchFamily="34" charset="0"/>
                <a:ea typeface="Tahoma" panose="020B0604030504040204" pitchFamily="34" charset="0"/>
                <a:cs typeface="Tahoma" panose="020B0604030504040204" pitchFamily="34" charset="0"/>
              </a:rPr>
              <a:t>) - analize statistice pentru erorile des întâlnite</a:t>
            </a:r>
          </a:p>
          <a:p>
            <a:pPr marL="914400" lvl="1" indent="-342900" defTabSz="914400">
              <a:lnSpc>
                <a:spcPct val="120000"/>
              </a:lnSpc>
              <a:spcAft>
                <a:spcPts val="600"/>
              </a:spcAft>
              <a:buClr>
                <a:schemeClr val="accent1"/>
              </a:buClr>
              <a:buSzPct val="160000"/>
              <a:buFont typeface="Courier New" panose="02070309020205020404" pitchFamily="49" charset="0"/>
              <a:buChar char="o"/>
            </a:pPr>
            <a:r>
              <a:rPr lang="ro-RO" sz="6400" dirty="0">
                <a:latin typeface="Tahoma" panose="020B0604030504040204" pitchFamily="34" charset="0"/>
                <a:ea typeface="Tahoma" panose="020B0604030504040204" pitchFamily="34" charset="0"/>
                <a:cs typeface="Tahoma" panose="020B0604030504040204" pitchFamily="34" charset="0"/>
              </a:rPr>
              <a:t>În cazul în care un formular nu poate fi validat pe componenta client: evitat un mesaj generic de tipul </a:t>
            </a:r>
            <a:r>
              <a:rPr lang="ro-RO" sz="6400" i="1" dirty="0">
                <a:latin typeface="Tahoma" panose="020B0604030504040204" pitchFamily="34" charset="0"/>
                <a:ea typeface="Tahoma" panose="020B0604030504040204" pitchFamily="34" charset="0"/>
                <a:cs typeface="Tahoma" panose="020B0604030504040204" pitchFamily="34" charset="0"/>
              </a:rPr>
              <a:t>there was an error</a:t>
            </a:r>
            <a:r>
              <a:rPr lang="ro-RO" sz="6400" dirty="0">
                <a:latin typeface="Tahoma" panose="020B0604030504040204" pitchFamily="34" charset="0"/>
                <a:ea typeface="Tahoma" panose="020B0604030504040204" pitchFamily="34" charset="0"/>
                <a:cs typeface="Tahoma" panose="020B0604030504040204" pitchFamily="34" charset="0"/>
              </a:rPr>
              <a:t> - indicată problema specifică / câmpul completat incorect (util de ex. în cazul persoanelor care utilizează tehnologii asistive), v. </a:t>
            </a:r>
            <a:r>
              <a:rPr lang="ro-RO" sz="6400" dirty="0">
                <a:latin typeface="Tahoma" panose="020B0604030504040204" pitchFamily="34" charset="0"/>
                <a:ea typeface="Tahoma" panose="020B0604030504040204" pitchFamily="34" charset="0"/>
                <a:cs typeface="Tahoma" panose="020B0604030504040204" pitchFamily="34" charset="0"/>
                <a:hlinkClick r:id="rId5"/>
              </a:rPr>
              <a:t>Web Content Accesibility Guidelines</a:t>
            </a:r>
            <a:endParaRPr lang="ro-RO" sz="6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311599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58A5A0AE86014F80A5241FB0D7200D" ma:contentTypeVersion="4" ma:contentTypeDescription="Create a new document." ma:contentTypeScope="" ma:versionID="94078ee7c356570673608688e36ee0e8">
  <xsd:schema xmlns:xsd="http://www.w3.org/2001/XMLSchema" xmlns:xs="http://www.w3.org/2001/XMLSchema" xmlns:p="http://schemas.microsoft.com/office/2006/metadata/properties" xmlns:ns2="af6d7299-1f0f-48d7-b719-72d3a846a03e" targetNamespace="http://schemas.microsoft.com/office/2006/metadata/properties" ma:root="true" ma:fieldsID="092b47e0705d357d8dc07ca94bda197d" ns2:_="">
    <xsd:import namespace="af6d7299-1f0f-48d7-b719-72d3a846a03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6d7299-1f0f-48d7-b719-72d3a846a0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727B8B-70E3-44CA-A5E6-0AFDE4C3775F}"/>
</file>

<file path=customXml/itemProps2.xml><?xml version="1.0" encoding="utf-8"?>
<ds:datastoreItem xmlns:ds="http://schemas.openxmlformats.org/officeDocument/2006/customXml" ds:itemID="{15D675DC-F65C-4068-9D63-28A3ECE0F943}"/>
</file>

<file path=customXml/itemProps3.xml><?xml version="1.0" encoding="utf-8"?>
<ds:datastoreItem xmlns:ds="http://schemas.openxmlformats.org/officeDocument/2006/customXml" ds:itemID="{BA609A2C-CD04-4E58-A19D-535454B4A8E8}"/>
</file>

<file path=docProps/app.xml><?xml version="1.0" encoding="utf-8"?>
<Properties xmlns="http://schemas.openxmlformats.org/officeDocument/2006/extended-properties" xmlns:vt="http://schemas.openxmlformats.org/officeDocument/2006/docPropsVTypes">
  <Template>Main Event</Template>
  <TotalTime>8363</TotalTime>
  <Words>1936</Words>
  <Application>Microsoft Office PowerPoint</Application>
  <PresentationFormat>Widescreen</PresentationFormat>
  <Paragraphs>158</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Courier New</vt:lpstr>
      <vt:lpstr>Impact</vt:lpstr>
      <vt:lpstr>Tahoma</vt:lpstr>
      <vt:lpstr>Main Event</vt:lpstr>
      <vt:lpstr>Experiența de utilizare și interacțiunea cu utilizatorul UX/UI Design</vt:lpstr>
      <vt:lpstr>6. PRINCIPII DE DESIGN</vt:lpstr>
      <vt:lpstr>Principii de design</vt:lpstr>
      <vt:lpstr>Principii de design</vt:lpstr>
      <vt:lpstr>Formulare</vt:lpstr>
      <vt:lpstr>Formulare</vt:lpstr>
      <vt:lpstr>Formulare</vt:lpstr>
      <vt:lpstr>Formulare</vt:lpstr>
      <vt:lpstr>Formulare</vt:lpstr>
      <vt:lpstr>Formulare</vt:lpstr>
      <vt:lpstr>Datele utilizatorilor (user data)</vt:lpstr>
      <vt:lpstr>Datele utilizatorilor (user data)</vt:lpstr>
      <vt:lpstr>Datele utilizatorilor (user data)</vt:lpstr>
      <vt:lpstr>Datele utilizatorilor (user data)</vt:lpstr>
      <vt:lpstr>Datele utilizatorilor (user data)</vt:lpstr>
      <vt:lpstr>Datele utilizatorilor (user data)</vt:lpstr>
      <vt:lpstr>Progres  https://www.nngroup.com/articles/progress-indicators/ </vt:lpstr>
      <vt:lpstr>Journeys and state</vt:lpstr>
      <vt:lpstr>Journeys and state</vt:lpstr>
      <vt:lpstr>Journeys and state</vt:lpstr>
      <vt:lpstr>Journeys and state</vt:lpstr>
      <vt:lpstr>Journeys and state</vt:lpstr>
      <vt:lpstr>Journeys and state</vt:lpstr>
      <vt:lpstr>Journeys and state</vt:lpstr>
      <vt:lpstr>Journeys and state</vt:lpstr>
      <vt:lpstr>Journeys and state</vt:lpstr>
      <vt:lpstr>Journeys and state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Sorin Stupariu</dc:creator>
  <cp:lastModifiedBy>Mihai Sorin Stupariu</cp:lastModifiedBy>
  <cp:revision>584</cp:revision>
  <dcterms:created xsi:type="dcterms:W3CDTF">2023-02-16T13:01:46Z</dcterms:created>
  <dcterms:modified xsi:type="dcterms:W3CDTF">2025-04-28T10:36:17Z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0x010100F158A5A0AE86014F80A5241FB0D7200D</vt:lpwstr>
  </property>
</Properties>
</file>